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7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87" r:id="rId3"/>
    <p:sldMasterId id="2147483668" r:id="rId4"/>
    <p:sldMasterId id="2147483672" r:id="rId5"/>
  </p:sldMasterIdLst>
  <p:notesMasterIdLst>
    <p:notesMasterId r:id="rId104"/>
  </p:notesMasterIdLst>
  <p:sldIdLst>
    <p:sldId id="260" r:id="rId6"/>
    <p:sldId id="424" r:id="rId7"/>
    <p:sldId id="268" r:id="rId8"/>
    <p:sldId id="539" r:id="rId9"/>
    <p:sldId id="427" r:id="rId10"/>
    <p:sldId id="540" r:id="rId11"/>
    <p:sldId id="444" r:id="rId12"/>
    <p:sldId id="541" r:id="rId13"/>
    <p:sldId id="443" r:id="rId14"/>
    <p:sldId id="449" r:id="rId15"/>
    <p:sldId id="552" r:id="rId16"/>
    <p:sldId id="446" r:id="rId17"/>
    <p:sldId id="542" r:id="rId18"/>
    <p:sldId id="517" r:id="rId19"/>
    <p:sldId id="544" r:id="rId20"/>
    <p:sldId id="547" r:id="rId21"/>
    <p:sldId id="553" r:id="rId22"/>
    <p:sldId id="546" r:id="rId23"/>
    <p:sldId id="543" r:id="rId24"/>
    <p:sldId id="548" r:id="rId25"/>
    <p:sldId id="554" r:id="rId26"/>
    <p:sldId id="549" r:id="rId27"/>
    <p:sldId id="555" r:id="rId28"/>
    <p:sldId id="550" r:id="rId29"/>
    <p:sldId id="551" r:id="rId30"/>
    <p:sldId id="545" r:id="rId31"/>
    <p:sldId id="556" r:id="rId32"/>
    <p:sldId id="558" r:id="rId33"/>
    <p:sldId id="557" r:id="rId34"/>
    <p:sldId id="559" r:id="rId35"/>
    <p:sldId id="560" r:id="rId36"/>
    <p:sldId id="561" r:id="rId37"/>
    <p:sldId id="562" r:id="rId38"/>
    <p:sldId id="563" r:id="rId39"/>
    <p:sldId id="564" r:id="rId40"/>
    <p:sldId id="565" r:id="rId41"/>
    <p:sldId id="566" r:id="rId42"/>
    <p:sldId id="464" r:id="rId43"/>
    <p:sldId id="567" r:id="rId44"/>
    <p:sldId id="568" r:id="rId45"/>
    <p:sldId id="569" r:id="rId46"/>
    <p:sldId id="570" r:id="rId47"/>
    <p:sldId id="571" r:id="rId48"/>
    <p:sldId id="572" r:id="rId49"/>
    <p:sldId id="573" r:id="rId50"/>
    <p:sldId id="574" r:id="rId51"/>
    <p:sldId id="575" r:id="rId52"/>
    <p:sldId id="576" r:id="rId53"/>
    <p:sldId id="577" r:id="rId54"/>
    <p:sldId id="578" r:id="rId55"/>
    <p:sldId id="475" r:id="rId56"/>
    <p:sldId id="597" r:id="rId57"/>
    <p:sldId id="582" r:id="rId58"/>
    <p:sldId id="583" r:id="rId59"/>
    <p:sldId id="584" r:id="rId60"/>
    <p:sldId id="585" r:id="rId61"/>
    <p:sldId id="586" r:id="rId62"/>
    <p:sldId id="587" r:id="rId63"/>
    <p:sldId id="598" r:id="rId64"/>
    <p:sldId id="599" r:id="rId65"/>
    <p:sldId id="589" r:id="rId66"/>
    <p:sldId id="590" r:id="rId67"/>
    <p:sldId id="591" r:id="rId68"/>
    <p:sldId id="592" r:id="rId69"/>
    <p:sldId id="593" r:id="rId70"/>
    <p:sldId id="594" r:id="rId71"/>
    <p:sldId id="600" r:id="rId72"/>
    <p:sldId id="595" r:id="rId73"/>
    <p:sldId id="604" r:id="rId74"/>
    <p:sldId id="605" r:id="rId75"/>
    <p:sldId id="606" r:id="rId76"/>
    <p:sldId id="607" r:id="rId77"/>
    <p:sldId id="596" r:id="rId78"/>
    <p:sldId id="608" r:id="rId79"/>
    <p:sldId id="603" r:id="rId80"/>
    <p:sldId id="602" r:id="rId81"/>
    <p:sldId id="611" r:id="rId82"/>
    <p:sldId id="621" r:id="rId83"/>
    <p:sldId id="609" r:id="rId84"/>
    <p:sldId id="610" r:id="rId85"/>
    <p:sldId id="612" r:id="rId86"/>
    <p:sldId id="613" r:id="rId87"/>
    <p:sldId id="615" r:id="rId88"/>
    <p:sldId id="616" r:id="rId89"/>
    <p:sldId id="617" r:id="rId90"/>
    <p:sldId id="618" r:id="rId91"/>
    <p:sldId id="620" r:id="rId92"/>
    <p:sldId id="536" r:id="rId93"/>
    <p:sldId id="535" r:id="rId94"/>
    <p:sldId id="622" r:id="rId95"/>
    <p:sldId id="623" r:id="rId96"/>
    <p:sldId id="624" r:id="rId97"/>
    <p:sldId id="487" r:id="rId98"/>
    <p:sldId id="488" r:id="rId99"/>
    <p:sldId id="532" r:id="rId100"/>
    <p:sldId id="413" r:id="rId101"/>
    <p:sldId id="418" r:id="rId102"/>
    <p:sldId id="417" r:id="rId10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篇" id="{7BDEAADC-4A18-444C-BFF8-5CE744FBE439}">
          <p14:sldIdLst>
            <p14:sldId id="260"/>
            <p14:sldId id="424"/>
            <p14:sldId id="268"/>
          </p14:sldIdLst>
        </p14:section>
        <p14:section name="01CSS介绍" id="{57C743D5-A88F-433F-AB52-88FD602808F3}">
          <p14:sldIdLst>
            <p14:sldId id="539"/>
            <p14:sldId id="427"/>
            <p14:sldId id="540"/>
            <p14:sldId id="444"/>
            <p14:sldId id="541"/>
            <p14:sldId id="443"/>
          </p14:sldIdLst>
        </p14:section>
        <p14:section name="02.CSS语法规则" id="{5D38F6E7-0157-43CD-98A8-AD2196ABEAA8}">
          <p14:sldIdLst>
            <p14:sldId id="449"/>
            <p14:sldId id="552"/>
            <p14:sldId id="446"/>
            <p14:sldId id="542"/>
            <p14:sldId id="517"/>
            <p14:sldId id="544"/>
            <p14:sldId id="547"/>
            <p14:sldId id="553"/>
            <p14:sldId id="546"/>
            <p14:sldId id="543"/>
            <p14:sldId id="548"/>
            <p14:sldId id="554"/>
          </p14:sldIdLst>
        </p14:section>
        <p14:section name="03.1基础选择器" id="{5C89662D-E034-4B94-8762-234067EAA113}">
          <p14:sldIdLst>
            <p14:sldId id="549"/>
            <p14:sldId id="555"/>
            <p14:sldId id="550"/>
            <p14:sldId id="551"/>
            <p14:sldId id="545"/>
            <p14:sldId id="556"/>
            <p14:sldId id="558"/>
            <p14:sldId id="557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464"/>
          </p14:sldIdLst>
        </p14:section>
        <p14:section name="03.2组合选择器" id="{A1ED8ABD-FCC4-42EA-B331-F2189203DB14}">
          <p14:sldIdLst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</p14:sldIdLst>
        </p14:section>
        <p14:section name="04.1文本样式1" id="{9AB4216A-B15F-45D9-B8CA-C6B32C7EADEF}">
          <p14:sldIdLst>
            <p14:sldId id="577"/>
            <p14:sldId id="578"/>
            <p14:sldId id="475"/>
            <p14:sldId id="597"/>
            <p14:sldId id="582"/>
            <p14:sldId id="583"/>
            <p14:sldId id="584"/>
            <p14:sldId id="585"/>
            <p14:sldId id="586"/>
            <p14:sldId id="587"/>
          </p14:sldIdLst>
        </p14:section>
        <p14:section name="04.2文本样式" id="{2F93E354-78CC-45D7-B1AD-2D78FB896EF6}">
          <p14:sldIdLst>
            <p14:sldId id="598"/>
            <p14:sldId id="599"/>
            <p14:sldId id="589"/>
            <p14:sldId id="590"/>
            <p14:sldId id="591"/>
            <p14:sldId id="592"/>
            <p14:sldId id="593"/>
            <p14:sldId id="594"/>
            <p14:sldId id="600"/>
            <p14:sldId id="595"/>
          </p14:sldIdLst>
        </p14:section>
        <p14:section name="04.3背景色和图片" id="{F3DCC25F-8949-4D53-9320-58E85FCA6E12}">
          <p14:sldIdLst>
            <p14:sldId id="604"/>
            <p14:sldId id="605"/>
            <p14:sldId id="606"/>
            <p14:sldId id="607"/>
          </p14:sldIdLst>
        </p14:section>
        <p14:section name="04.4文本样式2和背景小结" id="{B69848B5-E6E2-4335-A2BE-D5DDE0B3F925}">
          <p14:sldIdLst>
            <p14:sldId id="596"/>
            <p14:sldId id="608"/>
          </p14:sldIdLst>
        </p14:section>
        <p14:section name="05.1盒子模型.边框和宽高" id="{7CB66E90-22EC-4E95-BC71-2E12DE107624}">
          <p14:sldIdLst>
            <p14:sldId id="603"/>
            <p14:sldId id="602"/>
            <p14:sldId id="611"/>
            <p14:sldId id="621"/>
            <p14:sldId id="609"/>
            <p14:sldId id="610"/>
            <p14:sldId id="612"/>
          </p14:sldIdLst>
        </p14:section>
        <p14:section name="05.2盒子模型.内边距" id="{57102B99-1C46-4F18-A673-F17FDF612D9A}">
          <p14:sldIdLst>
            <p14:sldId id="613"/>
            <p14:sldId id="615"/>
            <p14:sldId id="616"/>
          </p14:sldIdLst>
        </p14:section>
        <p14:section name="05.3盒子模型.外边距" id="{3F028BF6-7FC1-4388-8498-7FEE9C0365CC}">
          <p14:sldIdLst>
            <p14:sldId id="617"/>
            <p14:sldId id="618"/>
            <p14:sldId id="620"/>
          </p14:sldIdLst>
        </p14:section>
        <p14:section name="06综合案例" id="{90149648-E914-49E3-A484-2F51A9BDDEDD}">
          <p14:sldIdLst>
            <p14:sldId id="536"/>
            <p14:sldId id="535"/>
            <p14:sldId id="622"/>
          </p14:sldIdLst>
        </p14:section>
        <p14:section name="07综合案例.改版" id="{2365B12F-B4FB-4620-B2BE-D31C0B347A08}">
          <p14:sldIdLst>
            <p14:sldId id="623"/>
            <p14:sldId id="624"/>
          </p14:sldIdLst>
        </p14:section>
        <p14:section name="总结" id="{CD7DCD6D-2576-4FB7-B989-A1ABFDAFD611}">
          <p14:sldIdLst>
            <p14:sldId id="487"/>
            <p14:sldId id="488"/>
          </p14:sldIdLst>
        </p14:section>
        <p14:section name="草稿资料" id="{A25A9C04-870E-4B62-BA2B-6EB8E018944E}">
          <p14:sldIdLst>
            <p14:sldId id="532"/>
            <p14:sldId id="413"/>
            <p14:sldId id="418"/>
            <p14:sldId id="4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000C4"/>
    <a:srgbClr val="F13E39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1" autoAdjust="0"/>
    <p:restoredTop sz="91892" autoAdjust="0"/>
  </p:normalViewPr>
  <p:slideViewPr>
    <p:cSldViewPr snapToGrid="0">
      <p:cViewPr varScale="1">
        <p:scale>
          <a:sx n="81" d="100"/>
          <a:sy n="81" d="100"/>
        </p:scale>
        <p:origin x="9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theme" Target="theme/theme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2020/6/7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98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CSS </a:t>
            </a:r>
            <a:r>
              <a:rPr lang="zh-CN" altLang="en-US">
                <a:sym typeface="+mn-ea"/>
              </a:rPr>
              <a:t>主要用于设置 </a:t>
            </a:r>
            <a:r>
              <a:rPr lang="en-US" altLang="zh-CN">
                <a:sym typeface="+mn-ea"/>
              </a:rPr>
              <a:t>HTML </a:t>
            </a:r>
            <a:r>
              <a:rPr lang="zh-CN" altLang="en-US">
                <a:sym typeface="+mn-ea"/>
              </a:rPr>
              <a:t>页面中的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文本内容</a:t>
            </a:r>
            <a:r>
              <a:rPr lang="zh-CN" altLang="en-US">
                <a:sym typeface="+mn-ea"/>
              </a:rPr>
              <a:t>（字体、大小、对齐方式等）、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图片的外形</a:t>
            </a:r>
            <a:r>
              <a:rPr lang="zh-CN" altLang="en-US">
                <a:sym typeface="+mn-ea"/>
              </a:rPr>
              <a:t>（宽高、边框样式、边距等）以及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版面的布局和外观显示样式</a:t>
            </a:r>
            <a:r>
              <a:rPr lang="zh-CN" altLang="en-US">
                <a:sym typeface="+mn-ea"/>
              </a:rPr>
              <a:t>。</a:t>
            </a:r>
            <a:r>
              <a:rPr lang="en-US" altLang="zh-CN">
                <a:sym typeface="+mn-ea"/>
              </a:rPr>
              <a:t>CSS </a:t>
            </a:r>
            <a:r>
              <a:rPr lang="zh-CN" altLang="en-US">
                <a:sym typeface="+mn-ea"/>
              </a:rPr>
              <a:t>让我们的网页更加丰富多彩，布局更加灵活自如。简单理解：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CSS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可以美化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HTML ,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让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HTML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更漂亮， 让页面布局更简单</a:t>
            </a:r>
            <a:r>
              <a:rPr lang="zh-CN" altLang="en-US">
                <a:sym typeface="+mn-ea"/>
              </a:rPr>
              <a:t>。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60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内容区域：其大小决定了被嵌套标签的空间，通过 </a:t>
            </a:r>
            <a:r>
              <a:rPr lang="en-US" altLang="zh-C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width/height </a:t>
            </a: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448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内边</a:t>
            </a:r>
            <a:r>
              <a:rPr lang="en-US" altLang="zh-C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间</a:t>
            </a:r>
            <a:r>
              <a:rPr lang="en-US" altLang="zh-C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距：其大小决定了与被嵌套标签的间距，通过 </a:t>
            </a:r>
            <a:r>
              <a:rPr lang="en-US" altLang="zh-C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 </a:t>
            </a: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设定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146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内边</a:t>
            </a:r>
            <a:r>
              <a:rPr lang="en-US" altLang="zh-C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间</a:t>
            </a:r>
            <a:r>
              <a:rPr lang="en-US" altLang="zh-C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距：其大小决定了与被嵌套标签的间距，通过 </a:t>
            </a:r>
            <a:r>
              <a:rPr lang="en-US" altLang="zh-C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 </a:t>
            </a: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设定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477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内边</a:t>
            </a:r>
            <a:r>
              <a:rPr lang="en-US" altLang="zh-C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间</a:t>
            </a:r>
            <a:r>
              <a:rPr lang="en-US" altLang="zh-C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距：其大小决定了与被嵌套标签的间距，通过 </a:t>
            </a:r>
            <a:r>
              <a:rPr lang="en-US" altLang="zh-C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 </a:t>
            </a: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设定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685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内边</a:t>
            </a:r>
            <a:r>
              <a:rPr lang="en-US" altLang="zh-C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间</a:t>
            </a:r>
            <a:r>
              <a:rPr lang="en-US" altLang="zh-C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距：其大小决定了与被嵌套标签的间距，通过 </a:t>
            </a:r>
            <a:r>
              <a:rPr lang="en-US" altLang="zh-C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 </a:t>
            </a: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设定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214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内边</a:t>
            </a:r>
            <a:r>
              <a:rPr lang="en-US" altLang="zh-C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间</a:t>
            </a:r>
            <a:r>
              <a:rPr lang="en-US" altLang="zh-C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距：其大小决定了与被嵌套标签的间距，通过 </a:t>
            </a:r>
            <a:r>
              <a:rPr lang="en-US" altLang="zh-C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padding </a:t>
            </a: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设定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033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用</a:t>
            </a:r>
            <a:r>
              <a:rPr lang="en-US" altLang="zh-CN"/>
              <a:t>html</a:t>
            </a:r>
            <a:r>
              <a:rPr lang="zh-CN" altLang="en-US"/>
              <a:t>标签语言编写的文件，用浏览器打开，就可以看到界面了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基本结构：</a:t>
            </a:r>
            <a:r>
              <a:rPr lang="en-US" altLang="zh-CN"/>
              <a:t>html - head , body , </a:t>
            </a:r>
            <a:r>
              <a:rPr lang="zh-CN" altLang="en-US"/>
              <a:t>语法规范：双标签 和 单标签</a:t>
            </a:r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开发环境：</a:t>
            </a:r>
            <a:r>
              <a:rPr lang="en-US" altLang="zh-CN"/>
              <a:t>vscode</a:t>
            </a:r>
          </a:p>
          <a:p>
            <a:r>
              <a:rPr lang="en-US" altLang="zh-CN"/>
              <a:t>4.html</a:t>
            </a:r>
            <a:r>
              <a:rPr lang="zh-CN" altLang="en-US"/>
              <a:t>常用标签 ：标题、注释、段落、换行、无序列表、有序列表、自定义列表、图片、相对路径、音频和视频、超链接、符号实体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732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2">
            <a:extLst>
              <a:ext uri="{FF2B5EF4-FFF2-40B4-BE49-F238E27FC236}">
                <a16:creationId xmlns:a16="http://schemas.microsoft.com/office/drawing/2014/main" id="{32458E56-6549-49C7-A782-3D0B2EC26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584" y="3023414"/>
            <a:ext cx="6412832" cy="811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请输入课程标题</a:t>
            </a:r>
          </a:p>
        </p:txBody>
      </p:sp>
    </p:spTree>
    <p:extLst>
      <p:ext uri="{BB962C8B-B14F-4D97-AF65-F5344CB8AC3E}">
        <p14:creationId xmlns:p14="http://schemas.microsoft.com/office/powerpoint/2010/main" val="475625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  <a:defRPr lang="zh-CN" altLang="en-US" sz="160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19138" indent="-358775">
              <a:buFont typeface="Wingdings" pitchFamily="2" charset="2"/>
              <a:buChar char="p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>
              <a:buFont typeface="Wingdings" pitchFamily="2" charset="2"/>
              <a:buChar char="p"/>
              <a:tabLst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>
              <a:buFont typeface="+mj-lt"/>
              <a:buAutoNum type="arabicPeriod"/>
              <a:tabLst/>
              <a:defRPr sz="1600" b="0">
                <a:solidFill>
                  <a:srgbClr val="404040"/>
                </a:solidFill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171575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1172522"/>
            <a:ext cx="9845675" cy="421957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</a:lstStyle>
          <a:p>
            <a:pPr marL="360000" lvl="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1172522"/>
            <a:ext cx="9845675" cy="421957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>
              <a:buAutoNum type="arabicPeriod"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177925" indent="-457200">
              <a:buAutoNum type="arabicPeriod"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</a:lstStyle>
          <a:p>
            <a:pPr marL="360000" lvl="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413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D095BB6-7617-41E1-96A4-23FE4B643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995E7F2-3E9A-459F-9177-2D54B4EFC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532904-A1F3-4046-9AAC-A8E52E0DE853}"/>
              </a:ext>
            </a:extLst>
          </p:cNvPr>
          <p:cNvSpPr/>
          <p:nvPr userDrawn="1"/>
        </p:nvSpPr>
        <p:spPr>
          <a:xfrm rot="2700000">
            <a:off x="1856318" y="2330451"/>
            <a:ext cx="2059516" cy="2059516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D96F7B-238D-4F4F-A091-5653D5B6406D}"/>
              </a:ext>
            </a:extLst>
          </p:cNvPr>
          <p:cNvSpPr/>
          <p:nvPr userDrawn="1"/>
        </p:nvSpPr>
        <p:spPr>
          <a:xfrm rot="2700000">
            <a:off x="1568451" y="2319867"/>
            <a:ext cx="2059517" cy="2059516"/>
          </a:xfrm>
          <a:prstGeom prst="rect">
            <a:avLst/>
          </a:prstGeom>
          <a:solidFill>
            <a:srgbClr val="C0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559" y="1903912"/>
            <a:ext cx="5760538" cy="31960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995E7F2-3E9A-459F-9177-2D54B4EFC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532904-A1F3-4046-9AAC-A8E52E0DE853}"/>
              </a:ext>
            </a:extLst>
          </p:cNvPr>
          <p:cNvSpPr/>
          <p:nvPr userDrawn="1"/>
        </p:nvSpPr>
        <p:spPr>
          <a:xfrm rot="2700000">
            <a:off x="1856318" y="2330451"/>
            <a:ext cx="2059516" cy="2059516"/>
          </a:xfrm>
          <a:prstGeom prst="rect">
            <a:avLst/>
          </a:prstGeom>
          <a:noFill/>
          <a:ln w="63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D96F7B-238D-4F4F-A091-5653D5B6406D}"/>
              </a:ext>
            </a:extLst>
          </p:cNvPr>
          <p:cNvSpPr/>
          <p:nvPr userDrawn="1"/>
        </p:nvSpPr>
        <p:spPr>
          <a:xfrm rot="2700000">
            <a:off x="1568451" y="2319867"/>
            <a:ext cx="2059517" cy="2059516"/>
          </a:xfrm>
          <a:prstGeom prst="rect">
            <a:avLst/>
          </a:prstGeom>
          <a:solidFill>
            <a:srgbClr val="C00000"/>
          </a:solidFill>
          <a:ln w="63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559" y="1903912"/>
            <a:ext cx="5760538" cy="31960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2032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8190" y="1830980"/>
            <a:ext cx="6291263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48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8190" y="1830980"/>
            <a:ext cx="6291263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6249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8701" y="1940037"/>
            <a:ext cx="5630484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812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375626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>
              <a:buFont typeface="+mj-lt"/>
              <a:buAutoNum type="arabicPeriod"/>
              <a:tabLst/>
              <a:defRPr sz="1600" b="0">
                <a:solidFill>
                  <a:srgbClr val="404040"/>
                </a:solidFill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661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8701" y="1940037"/>
            <a:ext cx="5630484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3959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>
              <a:buFont typeface="+mj-lt"/>
              <a:buAutoNum type="arabicPeriod"/>
              <a:tabLst/>
              <a:defRPr sz="1600" b="0">
                <a:solidFill>
                  <a:srgbClr val="404040"/>
                </a:solidFill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9968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27757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8190" y="1830980"/>
            <a:ext cx="6291263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523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theme" Target="../theme/them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4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19.png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>
            <a:extLst>
              <a:ext uri="{FF2B5EF4-FFF2-40B4-BE49-F238E27FC236}">
                <a16:creationId xmlns:a16="http://schemas.microsoft.com/office/drawing/2014/main" id="{59119F22-D024-471E-B92F-C523CA45C8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2" y="855134"/>
            <a:ext cx="4169833" cy="4586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4">
            <a:extLst>
              <a:ext uri="{FF2B5EF4-FFF2-40B4-BE49-F238E27FC236}">
                <a16:creationId xmlns:a16="http://schemas.microsoft.com/office/drawing/2014/main" id="{87CFF184-C6FC-4D23-8060-D9084D47B3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518" y="1420285"/>
            <a:ext cx="2933700" cy="327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C1B93EB0-B47B-4139-A9E7-680FEBD87211}"/>
              </a:ext>
            </a:extLst>
          </p:cNvPr>
          <p:cNvSpPr/>
          <p:nvPr userDrawn="1"/>
        </p:nvSpPr>
        <p:spPr bwMode="auto">
          <a:xfrm>
            <a:off x="8509000" y="1845733"/>
            <a:ext cx="618067" cy="61806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58E61F3-F7A5-412D-A38C-F3698EFEA909}"/>
              </a:ext>
            </a:extLst>
          </p:cNvPr>
          <p:cNvSpPr/>
          <p:nvPr userDrawn="1"/>
        </p:nvSpPr>
        <p:spPr bwMode="auto">
          <a:xfrm>
            <a:off x="3268134" y="2332567"/>
            <a:ext cx="245533" cy="245533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6" name="椭圆 10">
            <a:extLst>
              <a:ext uri="{FF2B5EF4-FFF2-40B4-BE49-F238E27FC236}">
                <a16:creationId xmlns:a16="http://schemas.microsoft.com/office/drawing/2014/main" id="{6EAD5656-3FDB-4CE6-9394-42A11A2398C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87118" y="5249334"/>
            <a:ext cx="292100" cy="2921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518BB37-E54D-4A0F-AA9B-98C77A171F88}"/>
              </a:ext>
            </a:extLst>
          </p:cNvPr>
          <p:cNvSpPr/>
          <p:nvPr userDrawn="1"/>
        </p:nvSpPr>
        <p:spPr bwMode="auto">
          <a:xfrm>
            <a:off x="4353985" y="2586567"/>
            <a:ext cx="171449" cy="17356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pic>
        <p:nvPicPr>
          <p:cNvPr id="1032" name="图片 17">
            <a:extLst>
              <a:ext uri="{FF2B5EF4-FFF2-40B4-BE49-F238E27FC236}">
                <a16:creationId xmlns:a16="http://schemas.microsoft.com/office/drawing/2014/main" id="{EA37E182-5E55-4C98-8205-BE980A78799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52" y="2108201"/>
            <a:ext cx="2899833" cy="7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5">
            <a:extLst>
              <a:ext uri="{FF2B5EF4-FFF2-40B4-BE49-F238E27FC236}">
                <a16:creationId xmlns:a16="http://schemas.microsoft.com/office/drawing/2014/main" id="{D99F1C51-2313-447A-BFC8-E981987BA1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218" y="1947334"/>
            <a:ext cx="283633" cy="38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4" name="组合 43">
            <a:extLst>
              <a:ext uri="{FF2B5EF4-FFF2-40B4-BE49-F238E27FC236}">
                <a16:creationId xmlns:a16="http://schemas.microsoft.com/office/drawing/2014/main" id="{D9140ECE-CAF1-4050-A9EC-1A8C49F0773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134351" y="2334685"/>
            <a:ext cx="173567" cy="171449"/>
            <a:chOff x="6101548" y="1750326"/>
            <a:chExt cx="129654" cy="12965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47D8366-498F-4A28-8FFF-80691A5AD806}"/>
                </a:ext>
              </a:extLst>
            </p:cNvPr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6" name="Picture 6">
              <a:extLst>
                <a:ext uri="{FF2B5EF4-FFF2-40B4-BE49-F238E27FC236}">
                  <a16:creationId xmlns:a16="http://schemas.microsoft.com/office/drawing/2014/main" id="{0D6EF0B3-55F9-4B0B-8FC1-12FA66CEE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394" y="1772988"/>
              <a:ext cx="84329" cy="84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5" name="Picture 7">
            <a:extLst>
              <a:ext uri="{FF2B5EF4-FFF2-40B4-BE49-F238E27FC236}">
                <a16:creationId xmlns:a16="http://schemas.microsoft.com/office/drawing/2014/main" id="{97E57E1C-B670-4CE9-9444-E6716C7A8F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1" y="5325534"/>
            <a:ext cx="156633" cy="182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6" name="组合 41">
            <a:extLst>
              <a:ext uri="{FF2B5EF4-FFF2-40B4-BE49-F238E27FC236}">
                <a16:creationId xmlns:a16="http://schemas.microsoft.com/office/drawing/2014/main" id="{D61A61DC-7D6A-45C3-BA8F-F95BBC689D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053418" y="728134"/>
            <a:ext cx="300567" cy="300567"/>
            <a:chOff x="3039900" y="545911"/>
            <a:chExt cx="225188" cy="22518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4371FF8-15E6-4C2E-BFD6-329D49CDA085}"/>
                </a:ext>
              </a:extLst>
            </p:cNvPr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2" name="Picture 8">
              <a:extLst>
                <a:ext uri="{FF2B5EF4-FFF2-40B4-BE49-F238E27FC236}">
                  <a16:creationId xmlns:a16="http://schemas.microsoft.com/office/drawing/2014/main" id="{F929DECA-8CDC-440C-B3C7-ADA052A35B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775" y="600432"/>
              <a:ext cx="143438" cy="110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37" name="组合 37">
            <a:extLst>
              <a:ext uri="{FF2B5EF4-FFF2-40B4-BE49-F238E27FC236}">
                <a16:creationId xmlns:a16="http://schemas.microsoft.com/office/drawing/2014/main" id="{42F88623-A00D-4FAE-AD30-4F4EA8DC31C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48052" y="4030133"/>
            <a:ext cx="247649" cy="247651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>
              <a:extLst>
                <a:ext uri="{FF2B5EF4-FFF2-40B4-BE49-F238E27FC236}">
                  <a16:creationId xmlns:a16="http://schemas.microsoft.com/office/drawing/2014/main" id="{4E412649-A4AF-48C6-BFDB-D502C267A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>
                <a:buFont typeface="Arial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4" name="Picture 10">
              <a:extLst>
                <a:ext uri="{FF2B5EF4-FFF2-40B4-BE49-F238E27FC236}">
                  <a16:creationId xmlns:a16="http://schemas.microsoft.com/office/drawing/2014/main" id="{894D9ABE-4CAD-47E4-8346-4A1C73B1F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</p:spPr>
        </p:pic>
      </p:grpSp>
      <p:pic>
        <p:nvPicPr>
          <p:cNvPr id="1038" name="Picture 11">
            <a:extLst>
              <a:ext uri="{FF2B5EF4-FFF2-40B4-BE49-F238E27FC236}">
                <a16:creationId xmlns:a16="http://schemas.microsoft.com/office/drawing/2014/main" id="{890DA93C-3391-4971-9214-08F5901EAC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85" y="2633134"/>
            <a:ext cx="95249" cy="103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72FD8FB7-FB7B-4CB6-9165-B9C8610A000A}"/>
              </a:ext>
            </a:extLst>
          </p:cNvPr>
          <p:cNvSpPr/>
          <p:nvPr userDrawn="1"/>
        </p:nvSpPr>
        <p:spPr bwMode="auto">
          <a:xfrm>
            <a:off x="9484785" y="3507318"/>
            <a:ext cx="334433" cy="332316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pic>
        <p:nvPicPr>
          <p:cNvPr id="1040" name="Picture 15">
            <a:extLst>
              <a:ext uri="{FF2B5EF4-FFF2-40B4-BE49-F238E27FC236}">
                <a16:creationId xmlns:a16="http://schemas.microsoft.com/office/drawing/2014/main" id="{A19690F8-AFF5-4AD6-B0AB-0720DFF9A9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333" y="3587752"/>
            <a:ext cx="177800" cy="17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1" name="组合 46">
            <a:extLst>
              <a:ext uri="{FF2B5EF4-FFF2-40B4-BE49-F238E27FC236}">
                <a16:creationId xmlns:a16="http://schemas.microsoft.com/office/drawing/2014/main" id="{A811C41F-40F1-4D6E-8D6D-D479ED1F160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03034" y="4514851"/>
            <a:ext cx="345017" cy="345016"/>
            <a:chOff x="1798978" y="3519004"/>
            <a:chExt cx="259307" cy="259307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CB36BC1-A95B-410A-BC21-E708CF997AA1}"/>
                </a:ext>
              </a:extLst>
            </p:cNvPr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2" name="Picture 2">
              <a:extLst>
                <a:ext uri="{FF2B5EF4-FFF2-40B4-BE49-F238E27FC236}">
                  <a16:creationId xmlns:a16="http://schemas.microsoft.com/office/drawing/2014/main" id="{CDA65F72-0E53-4445-85F9-4723E86E4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039" y="3616294"/>
              <a:ext cx="173184" cy="859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2" name="组合 38">
            <a:extLst>
              <a:ext uri="{FF2B5EF4-FFF2-40B4-BE49-F238E27FC236}">
                <a16:creationId xmlns:a16="http://schemas.microsoft.com/office/drawing/2014/main" id="{0769868A-8F7E-4DA2-BA34-4A524B52872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2" y="1394885"/>
            <a:ext cx="400049" cy="400049"/>
            <a:chOff x="748396" y="764271"/>
            <a:chExt cx="300782" cy="30078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DB8E1A8-B72A-4CBD-8055-B3D49AC0935D}"/>
                </a:ext>
              </a:extLst>
            </p:cNvPr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0" name="Picture 4">
              <a:extLst>
                <a:ext uri="{FF2B5EF4-FFF2-40B4-BE49-F238E27FC236}">
                  <a16:creationId xmlns:a16="http://schemas.microsoft.com/office/drawing/2014/main" id="{6FD13781-9278-47B5-AB4F-D79A58F0A4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06" y="856341"/>
              <a:ext cx="203362" cy="116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3" name="组合 42">
            <a:extLst>
              <a:ext uri="{FF2B5EF4-FFF2-40B4-BE49-F238E27FC236}">
                <a16:creationId xmlns:a16="http://schemas.microsoft.com/office/drawing/2014/main" id="{E57A953F-1EC4-4783-99D4-205B9994B8A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51618" y="5854700"/>
            <a:ext cx="400049" cy="400051"/>
            <a:chOff x="1365228" y="4292790"/>
            <a:chExt cx="300782" cy="30078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F852386-6B8F-4AF3-B756-70E58BAC530E}"/>
                </a:ext>
              </a:extLst>
            </p:cNvPr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8" name="Picture 5">
              <a:extLst>
                <a:ext uri="{FF2B5EF4-FFF2-40B4-BE49-F238E27FC236}">
                  <a16:creationId xmlns:a16="http://schemas.microsoft.com/office/drawing/2014/main" id="{096D23DE-CA8F-4934-AE25-567987ABE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91" y="4364115"/>
              <a:ext cx="196455" cy="158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4" name="组合 1">
            <a:extLst>
              <a:ext uri="{FF2B5EF4-FFF2-40B4-BE49-F238E27FC236}">
                <a16:creationId xmlns:a16="http://schemas.microsoft.com/office/drawing/2014/main" id="{206E367D-CF98-4DB9-AD53-262ECB42867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559985" y="3492500"/>
            <a:ext cx="400049" cy="400051"/>
            <a:chOff x="1169908" y="2618983"/>
            <a:chExt cx="300782" cy="30078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F46E4D8C-2304-4305-B021-E390BEBBA825}"/>
                </a:ext>
              </a:extLst>
            </p:cNvPr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6" name="Picture 6">
              <a:extLst>
                <a:ext uri="{FF2B5EF4-FFF2-40B4-BE49-F238E27FC236}">
                  <a16:creationId xmlns:a16="http://schemas.microsoft.com/office/drawing/2014/main" id="{7C0CFAA0-CEDC-412E-8C1D-8318171D4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531" y="2690308"/>
              <a:ext cx="211536" cy="181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5" name="组合 49">
            <a:extLst>
              <a:ext uri="{FF2B5EF4-FFF2-40B4-BE49-F238E27FC236}">
                <a16:creationId xmlns:a16="http://schemas.microsoft.com/office/drawing/2014/main" id="{1C551C26-ADA8-451A-86DE-00180217A04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375901" y="5395385"/>
            <a:ext cx="427567" cy="427567"/>
            <a:chOff x="7874758" y="4418464"/>
            <a:chExt cx="320722" cy="320722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983932B-9AEF-4417-9AC9-9329B8499C66}"/>
                </a:ext>
              </a:extLst>
            </p:cNvPr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4" name="Picture 7">
              <a:extLst>
                <a:ext uri="{FF2B5EF4-FFF2-40B4-BE49-F238E27FC236}">
                  <a16:creationId xmlns:a16="http://schemas.microsoft.com/office/drawing/2014/main" id="{5D18A454-5134-4B24-BCBA-F32C5525D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542" y="4486356"/>
              <a:ext cx="237154" cy="184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46" name="Picture 9">
            <a:extLst>
              <a:ext uri="{FF2B5EF4-FFF2-40B4-BE49-F238E27FC236}">
                <a16:creationId xmlns:a16="http://schemas.microsoft.com/office/drawing/2014/main" id="{7876D317-A2A9-4256-8B30-31BBFC602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234" y="2364318"/>
            <a:ext cx="169333" cy="182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7" name="组合 45">
            <a:extLst>
              <a:ext uri="{FF2B5EF4-FFF2-40B4-BE49-F238E27FC236}">
                <a16:creationId xmlns:a16="http://schemas.microsoft.com/office/drawing/2014/main" id="{B617132C-8935-4990-AB86-F06C588CE2C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818034" y="4578351"/>
            <a:ext cx="345017" cy="345016"/>
            <a:chOff x="8470946" y="4206098"/>
            <a:chExt cx="259071" cy="259071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723C3BA-7454-41DF-AC2F-73CEFC0B2ABF}"/>
                </a:ext>
              </a:extLst>
            </p:cNvPr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2" name="Picture 10">
              <a:extLst>
                <a:ext uri="{FF2B5EF4-FFF2-40B4-BE49-F238E27FC236}">
                  <a16:creationId xmlns:a16="http://schemas.microsoft.com/office/drawing/2014/main" id="{1E3F7196-F178-41AE-9B01-DB431AA99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0841" y="4263524"/>
              <a:ext cx="145353" cy="144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8" name="组合 44">
            <a:extLst>
              <a:ext uri="{FF2B5EF4-FFF2-40B4-BE49-F238E27FC236}">
                <a16:creationId xmlns:a16="http://schemas.microsoft.com/office/drawing/2014/main" id="{EBD2D31A-46C2-4D70-B7B3-66C13F09899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745134" y="1217084"/>
            <a:ext cx="429684" cy="429683"/>
            <a:chOff x="7308304" y="912172"/>
            <a:chExt cx="323068" cy="32306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94A0515-8B0E-4AD6-B9D0-D58677FB7649}"/>
                </a:ext>
              </a:extLst>
            </p:cNvPr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0" name="Picture 11">
              <a:extLst>
                <a:ext uri="{FF2B5EF4-FFF2-40B4-BE49-F238E27FC236}">
                  <a16:creationId xmlns:a16="http://schemas.microsoft.com/office/drawing/2014/main" id="{A29A6410-025B-4DDB-B51D-C128F673C7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38" y="989568"/>
              <a:ext cx="203200" cy="168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871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3075" name="圆角矩形 3">
            <a:extLst>
              <a:ext uri="{FF2B5EF4-FFF2-40B4-BE49-F238E27FC236}">
                <a16:creationId xmlns:a16="http://schemas.microsoft.com/office/drawing/2014/main" id="{BB733EE8-B96B-41D2-9F74-6C25E43293EA}"/>
              </a:ext>
            </a:extLst>
          </p:cNvPr>
          <p:cNvSpPr>
            <a:spLocks/>
          </p:cNvSpPr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3076" name="图片 1">
            <a:extLst>
              <a:ext uri="{FF2B5EF4-FFF2-40B4-BE49-F238E27FC236}">
                <a16:creationId xmlns:a16="http://schemas.microsoft.com/office/drawing/2014/main" id="{C8A4D243-F1A8-47D3-8C20-2CDBCD058A7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MH_Others_1">
            <a:extLst>
              <a:ext uri="{FF2B5EF4-FFF2-40B4-BE49-F238E27FC236}">
                <a16:creationId xmlns:a16="http://schemas.microsoft.com/office/drawing/2014/main" id="{BABE5452-224A-4404-9D2C-4118C48DF92C}"/>
              </a:ext>
            </a:extLst>
          </p:cNvPr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2611967" y="2556933"/>
            <a:ext cx="859367" cy="352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40" tIns="45720" rIns="91440" bIns="4572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</a:p>
        </p:txBody>
      </p:sp>
      <p:sp>
        <p:nvSpPr>
          <p:cNvPr id="21" name="MH_Others_2">
            <a:extLst>
              <a:ext uri="{FF2B5EF4-FFF2-40B4-BE49-F238E27FC236}">
                <a16:creationId xmlns:a16="http://schemas.microsoft.com/office/drawing/2014/main" id="{605D0FED-827D-46F2-9C8C-E752E657C92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2264834" y="1221318"/>
            <a:ext cx="1248833" cy="1246716"/>
          </a:xfrm>
          <a:prstGeom prst="ellipse">
            <a:avLst/>
          </a:prstGeom>
          <a:solidFill>
            <a:srgbClr val="404040"/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91440" tIns="45720" rIns="91440" bIns="180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9333"/>
              </a:lnSpc>
              <a:spcBef>
                <a:spcPct val="0"/>
              </a:spcBef>
              <a:buNone/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</a:t>
            </a:r>
          </a:p>
        </p:txBody>
      </p:sp>
      <p:sp>
        <p:nvSpPr>
          <p:cNvPr id="23" name="MH_Others_3">
            <a:extLst>
              <a:ext uri="{FF2B5EF4-FFF2-40B4-BE49-F238E27FC236}">
                <a16:creationId xmlns:a16="http://schemas.microsoft.com/office/drawing/2014/main" id="{5185C740-EC67-432F-BB92-0612444D5C13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auto">
          <a:xfrm>
            <a:off x="1775520" y="2346261"/>
            <a:ext cx="979155" cy="979155"/>
          </a:xfrm>
          <a:prstGeom prst="ellipse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5400" b="1" dirty="0">
                <a:ln w="3175">
                  <a:solidFill>
                    <a:srgbClr val="FFFFFF"/>
                  </a:solidFill>
                </a:ln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录</a:t>
            </a:r>
          </a:p>
        </p:txBody>
      </p: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9" r:id="rId2"/>
    <p:sldLayoutId id="2147483691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3075" name="圆角矩形 3">
            <a:extLst>
              <a:ext uri="{FF2B5EF4-FFF2-40B4-BE49-F238E27FC236}">
                <a16:creationId xmlns:a16="http://schemas.microsoft.com/office/drawing/2014/main" id="{BB733EE8-B96B-41D2-9F74-6C25E43293EA}"/>
              </a:ext>
            </a:extLst>
          </p:cNvPr>
          <p:cNvSpPr>
            <a:spLocks/>
          </p:cNvSpPr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3076" name="图片 1">
            <a:extLst>
              <a:ext uri="{FF2B5EF4-FFF2-40B4-BE49-F238E27FC236}">
                <a16:creationId xmlns:a16="http://schemas.microsoft.com/office/drawing/2014/main" id="{C8A4D243-F1A8-47D3-8C20-2CDBCD058A7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4A5CC22-CD89-4C80-A020-D481487793E5}"/>
              </a:ext>
            </a:extLst>
          </p:cNvPr>
          <p:cNvCxnSpPr/>
          <p:nvPr userDrawn="1"/>
        </p:nvCxnSpPr>
        <p:spPr>
          <a:xfrm>
            <a:off x="4464051" y="1845734"/>
            <a:ext cx="0" cy="32639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70F6C6B1-803A-439F-8BF9-57EE6B3322BA}"/>
              </a:ext>
            </a:extLst>
          </p:cNvPr>
          <p:cNvSpPr/>
          <p:nvPr userDrawn="1"/>
        </p:nvSpPr>
        <p:spPr>
          <a:xfrm>
            <a:off x="4415367" y="1797052"/>
            <a:ext cx="97367" cy="952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AEDB8FF-2CF8-4657-B1F9-7FE8618D6596}"/>
              </a:ext>
            </a:extLst>
          </p:cNvPr>
          <p:cNvSpPr/>
          <p:nvPr userDrawn="1"/>
        </p:nvSpPr>
        <p:spPr>
          <a:xfrm>
            <a:off x="4415367" y="5109633"/>
            <a:ext cx="97367" cy="9525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4" name="标题占位符 1">
            <a:extLst>
              <a:ext uri="{FF2B5EF4-FFF2-40B4-BE49-F238E27FC236}">
                <a16:creationId xmlns:a16="http://schemas.microsoft.com/office/drawing/2014/main" id="{5D865734-BD34-43A9-BEBE-E07E2FA9E4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90651" y="2565401"/>
            <a:ext cx="229446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267" b="1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endParaRPr lang="zh-TW" altLang="zh-CN" sz="4267" b="1" kern="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标题占位符 1">
            <a:extLst>
              <a:ext uri="{FF2B5EF4-FFF2-40B4-BE49-F238E27FC236}">
                <a16:creationId xmlns:a16="http://schemas.microsoft.com/office/drawing/2014/main" id="{77F29609-A27C-427B-89A8-A07F8D2799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78518" y="3431118"/>
            <a:ext cx="2821516" cy="68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TARGET</a:t>
            </a:r>
            <a:endParaRPr lang="zh-TW" altLang="zh-CN" sz="32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92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2" r:id="rId2"/>
    <p:sldLayoutId id="2147483694" r:id="rId3"/>
    <p:sldLayoutId id="2147483695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>
            <a:extLst>
              <a:ext uri="{FF2B5EF4-FFF2-40B4-BE49-F238E27FC236}">
                <a16:creationId xmlns:a16="http://schemas.microsoft.com/office/drawing/2014/main" id="{D8C6A398-F827-444F-A371-006638DF5DD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58285" y="292101"/>
            <a:ext cx="122767" cy="419100"/>
            <a:chOff x="457200" y="427038"/>
            <a:chExt cx="127000" cy="431800"/>
          </a:xfrm>
        </p:grpSpPr>
        <p:sp>
          <p:nvSpPr>
            <p:cNvPr id="8" name="圆角矩形 1">
              <a:extLst>
                <a:ext uri="{FF2B5EF4-FFF2-40B4-BE49-F238E27FC236}">
                  <a16:creationId xmlns:a16="http://schemas.microsoft.com/office/drawing/2014/main" id="{C9522CEE-F2A3-46AF-9E50-5C3DA36FE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9" name="圆角矩形 23">
              <a:extLst>
                <a:ext uri="{FF2B5EF4-FFF2-40B4-BE49-F238E27FC236}">
                  <a16:creationId xmlns:a16="http://schemas.microsoft.com/office/drawing/2014/main" id="{FF101B47-90B0-4AC2-9DE1-4F91D7B34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400">
                <a:latin typeface="Segoe UI" pitchFamily="34" charset="0"/>
                <a:ea typeface="微软雅黑" pitchFamily="34" charset="-122"/>
              </a:endParaRPr>
            </a:p>
          </p:txBody>
        </p:sp>
        <p:sp>
          <p:nvSpPr>
            <p:cNvPr id="10" name="圆角矩形 24">
              <a:extLst>
                <a:ext uri="{FF2B5EF4-FFF2-40B4-BE49-F238E27FC236}">
                  <a16:creationId xmlns:a16="http://schemas.microsoft.com/office/drawing/2014/main" id="{7562B788-04C3-4B6A-8AE0-572514B1C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6B7E501-0487-4D5D-AA3B-8387A113B3A2}"/>
              </a:ext>
            </a:extLst>
          </p:cNvPr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52" name="圆角矩形 3">
            <a:extLst>
              <a:ext uri="{FF2B5EF4-FFF2-40B4-BE49-F238E27FC236}">
                <a16:creationId xmlns:a16="http://schemas.microsoft.com/office/drawing/2014/main" id="{482A7831-061E-4030-B854-7F56FB02CBAD}"/>
              </a:ext>
            </a:extLst>
          </p:cNvPr>
          <p:cNvSpPr>
            <a:spLocks/>
          </p:cNvSpPr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2053" name="图片 1">
            <a:extLst>
              <a:ext uri="{FF2B5EF4-FFF2-40B4-BE49-F238E27FC236}">
                <a16:creationId xmlns:a16="http://schemas.microsoft.com/office/drawing/2014/main" id="{E826B424-0A18-4827-990D-489EABAF298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5B0A8C49-FFD4-4CCA-9251-AFF490984F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84" r:id="rId7"/>
    <p:sldLayoutId id="2147483677" r:id="rId8"/>
    <p:sldLayoutId id="2147483681" r:id="rId9"/>
    <p:sldLayoutId id="2147483682" r:id="rId10"/>
    <p:sldLayoutId id="2147483690" r:id="rId11"/>
    <p:sldLayoutId id="2147483693" r:id="rId12"/>
    <p:sldLayoutId id="214748369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>
            <a:extLst>
              <a:ext uri="{FF2B5EF4-FFF2-40B4-BE49-F238E27FC236}">
                <a16:creationId xmlns:a16="http://schemas.microsoft.com/office/drawing/2014/main" id="{41627759-845F-4D77-B776-6ECCB8DAD97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92918" y="2423584"/>
            <a:ext cx="6864349" cy="1049867"/>
            <a:chOff x="1944836" y="1767215"/>
            <a:chExt cx="5147444" cy="787423"/>
          </a:xfrm>
        </p:grpSpPr>
        <p:pic>
          <p:nvPicPr>
            <p:cNvPr id="4099" name="图片 5">
              <a:extLst>
                <a:ext uri="{FF2B5EF4-FFF2-40B4-BE49-F238E27FC236}">
                  <a16:creationId xmlns:a16="http://schemas.microsoft.com/office/drawing/2014/main" id="{6C9866F8-6741-4BBD-A9D1-603623D3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D0CCD97-6AA9-4169-958D-B6611669721A}"/>
                </a:ext>
              </a:extLst>
            </p:cNvPr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5536390-9CC7-40A6-871F-2054FCA681D7}"/>
                </a:ext>
              </a:extLst>
            </p:cNvPr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BB4BB-C627-448A-9147-26BD777F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 </a:t>
            </a:r>
            <a:r>
              <a:rPr lang="zh-CN" altLang="en-US"/>
              <a:t>入门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126309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C00000"/>
                </a:solidFill>
              </a:rPr>
              <a:t>CSS </a:t>
            </a:r>
            <a:r>
              <a:rPr lang="zh-CN" altLang="en-US" b="1">
                <a:solidFill>
                  <a:srgbClr val="C00000"/>
                </a:solidFill>
              </a:rPr>
              <a:t>介绍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en-US" altLang="zh-CN"/>
              <a:t>CSS </a:t>
            </a:r>
            <a:r>
              <a:rPr lang="zh-CN" altLang="en-US"/>
              <a:t>语法规则</a:t>
            </a:r>
            <a:endParaRPr lang="en-US" altLang="zh-CN"/>
          </a:p>
          <a:p>
            <a:r>
              <a:rPr lang="en-US" altLang="zh-CN"/>
              <a:t>CSS </a:t>
            </a:r>
            <a:r>
              <a:rPr lang="zh-CN" altLang="en-US"/>
              <a:t>选择器</a:t>
            </a:r>
            <a:endParaRPr lang="en-US" altLang="zh-CN"/>
          </a:p>
          <a:p>
            <a:r>
              <a:rPr lang="en-US" altLang="zh-CN"/>
              <a:t>CSS </a:t>
            </a:r>
            <a:r>
              <a:rPr lang="zh-CN" altLang="en-US"/>
              <a:t>常见样式属性</a:t>
            </a:r>
            <a:endParaRPr lang="en-US" altLang="zh-CN"/>
          </a:p>
          <a:p>
            <a:r>
              <a:rPr lang="zh-CN" altLang="en-US"/>
              <a:t>盒子模型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461724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CSS </a:t>
            </a:r>
            <a:r>
              <a:rPr lang="zh-CN" altLang="en-US"/>
              <a:t>介绍</a:t>
            </a:r>
            <a:endParaRPr lang="en-US" altLang="zh-CN"/>
          </a:p>
          <a:p>
            <a:r>
              <a:rPr lang="en-US" altLang="zh-CN" b="1">
                <a:solidFill>
                  <a:srgbClr val="C00000"/>
                </a:solidFill>
              </a:rPr>
              <a:t>CSS </a:t>
            </a:r>
            <a:r>
              <a:rPr lang="zh-CN" altLang="en-US" b="1">
                <a:solidFill>
                  <a:srgbClr val="C00000"/>
                </a:solidFill>
              </a:rPr>
              <a:t>语法规则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en-US" altLang="zh-CN"/>
              <a:t>CSS </a:t>
            </a:r>
            <a:r>
              <a:rPr lang="zh-CN" altLang="en-US"/>
              <a:t>选择器</a:t>
            </a:r>
            <a:endParaRPr lang="en-US" altLang="zh-CN"/>
          </a:p>
          <a:p>
            <a:r>
              <a:rPr lang="en-US" altLang="zh-CN"/>
              <a:t>CSS </a:t>
            </a:r>
            <a:r>
              <a:rPr lang="zh-CN" altLang="en-US"/>
              <a:t>常见样式属性</a:t>
            </a:r>
            <a:endParaRPr lang="en-US" altLang="zh-CN"/>
          </a:p>
          <a:p>
            <a:r>
              <a:rPr lang="zh-CN" altLang="en-US"/>
              <a:t>盒子模型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459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</a:t>
            </a:r>
            <a:r>
              <a:rPr lang="en-US" altLang="zh-CN"/>
              <a:t>.CSS</a:t>
            </a:r>
            <a:r>
              <a:rPr lang="zh-CN" altLang="en-US"/>
              <a:t>语法规则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目标：掌握</a:t>
            </a:r>
            <a:r>
              <a:rPr lang="en-US" altLang="zh-CN"/>
              <a:t>CSS</a:t>
            </a:r>
            <a:r>
              <a:rPr lang="zh-CN" altLang="en-US"/>
              <a:t>语法规则，能正确书写标准风格的</a:t>
            </a:r>
            <a:r>
              <a:rPr lang="en-US" altLang="zh-CN"/>
              <a:t>CSS</a:t>
            </a:r>
            <a:r>
              <a:rPr lang="zh-CN" altLang="en-US"/>
              <a:t>代码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6964680" cy="2210722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en-US" altLang="zh-CN"/>
              <a:t>CSS </a:t>
            </a:r>
            <a:r>
              <a:rPr lang="zh-CN" altLang="en-US"/>
              <a:t>书写位置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基本语法规范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en-US" altLang="zh-CN"/>
              <a:t>CSS </a:t>
            </a:r>
            <a:r>
              <a:rPr lang="zh-CN" altLang="en-US"/>
              <a:t>代码风格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7323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</a:t>
            </a:r>
            <a:r>
              <a:rPr lang="en-US" altLang="zh-CN"/>
              <a:t>.CSS</a:t>
            </a:r>
            <a:r>
              <a:rPr lang="zh-CN" altLang="en-US"/>
              <a:t>语法规则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目标：掌握</a:t>
            </a:r>
            <a:r>
              <a:rPr lang="en-US" altLang="zh-CN"/>
              <a:t>CSS</a:t>
            </a:r>
            <a:r>
              <a:rPr lang="zh-CN" altLang="en-US"/>
              <a:t>语法规则，能正确书写标准风格的</a:t>
            </a:r>
            <a:r>
              <a:rPr lang="en-US" altLang="zh-CN"/>
              <a:t>CSS</a:t>
            </a:r>
            <a:r>
              <a:rPr lang="zh-CN" altLang="en-US"/>
              <a:t>代码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6964680" cy="2210722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en-US" altLang="zh-CN" b="1">
                <a:solidFill>
                  <a:srgbClr val="C00000"/>
                </a:solidFill>
              </a:rPr>
              <a:t>CSS </a:t>
            </a:r>
            <a:r>
              <a:rPr lang="zh-CN" altLang="en-US" b="1">
                <a:solidFill>
                  <a:srgbClr val="C00000"/>
                </a:solidFill>
              </a:rPr>
              <a:t>书写位置</a:t>
            </a:r>
            <a:endParaRPr lang="en-US" altLang="zh-CN" b="1">
              <a:solidFill>
                <a:srgbClr val="C00000"/>
              </a:solidFill>
            </a:endParaRP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基本语法规范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en-US" altLang="zh-CN"/>
              <a:t>CSS </a:t>
            </a:r>
            <a:r>
              <a:rPr lang="zh-CN" altLang="en-US"/>
              <a:t>代码风格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1437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</a:t>
            </a:r>
            <a:r>
              <a:rPr lang="en-US" altLang="zh-CN"/>
              <a:t>.CSS</a:t>
            </a:r>
            <a:r>
              <a:rPr lang="zh-CN" altLang="en-US"/>
              <a:t>语法规则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1.CSS</a:t>
            </a:r>
            <a:r>
              <a:rPr lang="zh-CN" altLang="en-US"/>
              <a:t>书写位置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6477000" cy="133927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三种书写位置</a:t>
            </a:r>
            <a:endParaRPr lang="en-US" altLang="zh-CN">
              <a:ea typeface="阿里巴巴普惠体" panose="00020600040101010101"/>
            </a:endParaRPr>
          </a:p>
          <a:p>
            <a:pPr marL="542925" lvl="1" indent="-182563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行内：写在目标标签 中</a:t>
            </a:r>
            <a:endParaRPr lang="en-US" altLang="zh-CN">
              <a:ea typeface="阿里巴巴普惠体" panose="00020600040101010101"/>
            </a:endParaRPr>
          </a:p>
          <a:p>
            <a:pPr marL="542925" lvl="1" indent="-182563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内嵌：写在 </a:t>
            </a:r>
            <a:r>
              <a:rPr lang="en-US" altLang="zh-CN">
                <a:ea typeface="阿里巴巴普惠体" panose="00020600040101010101"/>
              </a:rPr>
              <a:t>&lt;style&gt;&lt;/style&gt; </a:t>
            </a:r>
            <a:r>
              <a:rPr lang="zh-CN" altLang="en-US">
                <a:ea typeface="阿里巴巴普惠体" panose="00020600040101010101"/>
              </a:rPr>
              <a:t>标签中 </a:t>
            </a:r>
            <a:endParaRPr lang="en-US" altLang="zh-CN">
              <a:ea typeface="阿里巴巴普惠体" panose="00020600040101010101"/>
            </a:endParaRPr>
          </a:p>
          <a:p>
            <a:pPr marL="542925" lvl="1" indent="-182563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外部：写在 </a:t>
            </a:r>
            <a:r>
              <a:rPr lang="en-US" altLang="zh-CN">
                <a:ea typeface="阿里巴巴普惠体" panose="00020600040101010101"/>
              </a:rPr>
              <a:t>.css </a:t>
            </a:r>
            <a:r>
              <a:rPr lang="zh-CN" altLang="en-US">
                <a:ea typeface="阿里巴巴普惠体" panose="00020600040101010101"/>
              </a:rPr>
              <a:t>文件，再通过 </a:t>
            </a:r>
            <a:r>
              <a:rPr lang="en-US" altLang="zh-CN">
                <a:ea typeface="阿里巴巴普惠体" panose="00020600040101010101"/>
              </a:rPr>
              <a:t>&lt;link&gt; </a:t>
            </a:r>
            <a:r>
              <a:rPr lang="zh-CN" altLang="en-US">
                <a:ea typeface="阿里巴巴普惠体" panose="00020600040101010101"/>
              </a:rPr>
              <a:t>标签引入到 </a:t>
            </a:r>
            <a:r>
              <a:rPr lang="en-US" altLang="zh-CN">
                <a:ea typeface="阿里巴巴普惠体" panose="00020600040101010101"/>
              </a:rPr>
              <a:t>html </a:t>
            </a:r>
            <a:r>
              <a:rPr lang="zh-CN" altLang="en-US">
                <a:ea typeface="阿里巴巴普惠体" panose="00020600040101010101"/>
              </a:rPr>
              <a:t>页面中</a:t>
            </a:r>
            <a:endParaRPr lang="en-US" altLang="zh-CN"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142241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</a:t>
            </a:r>
            <a:r>
              <a:rPr lang="en-US" altLang="zh-CN"/>
              <a:t>.CSS</a:t>
            </a:r>
            <a:r>
              <a:rPr lang="zh-CN" altLang="en-US"/>
              <a:t>语法规则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1.CSS</a:t>
            </a:r>
            <a:r>
              <a:rPr lang="zh-CN" altLang="en-US"/>
              <a:t>书写位置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6648449" cy="133927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三种书写位置</a:t>
            </a:r>
            <a:endParaRPr lang="en-US" altLang="zh-CN">
              <a:ea typeface="阿里巴巴普惠体" panose="00020600040101010101"/>
            </a:endParaRPr>
          </a:p>
          <a:p>
            <a:pPr marL="542925" lvl="1" indent="-182563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行内：写在目标标签 中</a:t>
            </a:r>
            <a:endParaRPr lang="en-US" altLang="zh-CN">
              <a:ea typeface="阿里巴巴普惠体" panose="00020600040101010101"/>
            </a:endParaRPr>
          </a:p>
          <a:p>
            <a:pPr marL="542925" lvl="1" indent="-182563">
              <a:buFontTx/>
              <a:buChar char="-"/>
            </a:pPr>
            <a:r>
              <a:rPr lang="zh-CN" altLang="en-US" b="1">
                <a:solidFill>
                  <a:srgbClr val="C00000"/>
                </a:solidFill>
                <a:ea typeface="阿里巴巴普惠体" panose="00020600040101010101"/>
              </a:rPr>
              <a:t>内嵌：写在 </a:t>
            </a:r>
            <a:r>
              <a:rPr lang="en-US" altLang="zh-CN" b="1">
                <a:solidFill>
                  <a:srgbClr val="C00000"/>
                </a:solidFill>
                <a:ea typeface="阿里巴巴普惠体" panose="00020600040101010101"/>
              </a:rPr>
              <a:t>&lt;style&gt;&lt;/style&gt; </a:t>
            </a:r>
            <a:r>
              <a:rPr lang="zh-CN" altLang="en-US" b="1">
                <a:solidFill>
                  <a:srgbClr val="C00000"/>
                </a:solidFill>
                <a:ea typeface="阿里巴巴普惠体" panose="00020600040101010101"/>
              </a:rPr>
              <a:t>标签中</a:t>
            </a:r>
            <a:endParaRPr lang="en-US" altLang="zh-CN">
              <a:ea typeface="阿里巴巴普惠体" panose="00020600040101010101"/>
            </a:endParaRPr>
          </a:p>
          <a:p>
            <a:pPr marL="542925" lvl="1" indent="-182563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外部：写在 </a:t>
            </a:r>
            <a:r>
              <a:rPr lang="en-US" altLang="zh-CN">
                <a:ea typeface="阿里巴巴普惠体" panose="00020600040101010101"/>
              </a:rPr>
              <a:t>.css </a:t>
            </a:r>
            <a:r>
              <a:rPr lang="zh-CN" altLang="en-US">
                <a:ea typeface="阿里巴巴普惠体" panose="00020600040101010101"/>
              </a:rPr>
              <a:t>文件，再通过 </a:t>
            </a:r>
            <a:r>
              <a:rPr lang="en-US" altLang="zh-CN">
                <a:ea typeface="阿里巴巴普惠体" panose="00020600040101010101"/>
              </a:rPr>
              <a:t>&lt;link&gt; </a:t>
            </a:r>
            <a:r>
              <a:rPr lang="zh-CN" altLang="en-US">
                <a:ea typeface="阿里巴巴普惠体" panose="00020600040101010101"/>
              </a:rPr>
              <a:t>标签引入到 </a:t>
            </a:r>
            <a:r>
              <a:rPr lang="en-US" altLang="zh-CN">
                <a:ea typeface="阿里巴巴普惠体" panose="00020600040101010101"/>
              </a:rPr>
              <a:t>html </a:t>
            </a:r>
            <a:r>
              <a:rPr lang="zh-CN" altLang="en-US">
                <a:ea typeface="阿里巴巴普惠体" panose="00020600040101010101"/>
              </a:rPr>
              <a:t>页面中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5" name="文本占位符 11">
            <a:extLst>
              <a:ext uri="{FF2B5EF4-FFF2-40B4-BE49-F238E27FC236}">
                <a16:creationId xmlns:a16="http://schemas.microsoft.com/office/drawing/2014/main" id="{DE639025-6463-4E8B-BAD9-448D585BF11C}"/>
              </a:ext>
            </a:extLst>
          </p:cNvPr>
          <p:cNvSpPr txBox="1">
            <a:spLocks/>
          </p:cNvSpPr>
          <p:nvPr/>
        </p:nvSpPr>
        <p:spPr>
          <a:xfrm>
            <a:off x="838200" y="3733366"/>
            <a:ext cx="7274670" cy="106680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语法：</a:t>
            </a:r>
            <a:endParaRPr lang="en-US" altLang="zh-CN">
              <a:ea typeface="阿里巴巴普惠体" panose="00020600040101010101"/>
            </a:endParaRPr>
          </a:p>
          <a:p>
            <a:pPr marL="542925" lvl="1" indent="-180975">
              <a:buFontTx/>
              <a:buChar char="-"/>
            </a:pPr>
            <a:r>
              <a:rPr lang="zh-CN" altLang="en-US" b="1">
                <a:solidFill>
                  <a:srgbClr val="C00000"/>
                </a:solidFill>
                <a:ea typeface="阿里巴巴普惠体" panose="00020600040101010101"/>
              </a:rPr>
              <a:t>内嵌样式表 </a:t>
            </a:r>
            <a:r>
              <a:rPr lang="zh-CN" altLang="en-US">
                <a:ea typeface="阿里巴巴普惠体" panose="00020600040101010101"/>
              </a:rPr>
              <a:t>写在 一对 </a:t>
            </a:r>
            <a:r>
              <a:rPr lang="en-US" altLang="zh-CN">
                <a:ea typeface="阿里巴巴普惠体" panose="00020600040101010101"/>
              </a:rPr>
              <a:t>style </a:t>
            </a:r>
            <a:r>
              <a:rPr lang="zh-CN" altLang="en-US">
                <a:ea typeface="阿里巴巴普惠体" panose="00020600040101010101"/>
              </a:rPr>
              <a:t>标签中，</a:t>
            </a:r>
            <a:r>
              <a:rPr lang="en-US" altLang="zh-CN">
                <a:ea typeface="阿里巴巴普惠体" panose="00020600040101010101"/>
              </a:rPr>
              <a:t>style </a:t>
            </a:r>
            <a:r>
              <a:rPr lang="zh-CN" altLang="en-US">
                <a:ea typeface="阿里巴巴普惠体" panose="00020600040101010101"/>
              </a:rPr>
              <a:t>标签 一般写在 </a:t>
            </a:r>
            <a:r>
              <a:rPr lang="en-US" altLang="zh-CN">
                <a:ea typeface="阿里巴巴普惠体" panose="00020600040101010101"/>
              </a:rPr>
              <a:t>head </a:t>
            </a:r>
            <a:r>
              <a:rPr lang="zh-CN" altLang="en-US">
                <a:ea typeface="阿里巴巴普惠体" panose="00020600040101010101"/>
              </a:rPr>
              <a:t>标签中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A9878DF-EB82-40E7-92DE-8323E4686A1B}"/>
              </a:ext>
            </a:extLst>
          </p:cNvPr>
          <p:cNvGrpSpPr/>
          <p:nvPr/>
        </p:nvGrpSpPr>
        <p:grpSpPr>
          <a:xfrm>
            <a:off x="1337942" y="4596386"/>
            <a:ext cx="4664024" cy="1842755"/>
            <a:chOff x="1337942" y="4596386"/>
            <a:chExt cx="4664024" cy="184275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717D3A5-EDBB-41BB-803C-74B4F9089245}"/>
                </a:ext>
              </a:extLst>
            </p:cNvPr>
            <p:cNvSpPr/>
            <p:nvPr/>
          </p:nvSpPr>
          <p:spPr>
            <a:xfrm>
              <a:off x="1337942" y="4596386"/>
              <a:ext cx="4664024" cy="1842755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0E3F449-973D-4019-A652-B18622D42AA8}"/>
                </a:ext>
              </a:extLst>
            </p:cNvPr>
            <p:cNvSpPr/>
            <p:nvPr/>
          </p:nvSpPr>
          <p:spPr>
            <a:xfrm>
              <a:off x="1337942" y="4623259"/>
              <a:ext cx="2632038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head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style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h3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red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font-size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52px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}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style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head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56A9179-6324-44D3-A8F1-723A8894286C}"/>
                </a:ext>
              </a:extLst>
            </p:cNvPr>
            <p:cNvGrpSpPr/>
            <p:nvPr/>
          </p:nvGrpSpPr>
          <p:grpSpPr>
            <a:xfrm>
              <a:off x="2613306" y="4997800"/>
              <a:ext cx="2726638" cy="1066800"/>
              <a:chOff x="2428875" y="4334168"/>
              <a:chExt cx="2726638" cy="106680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4C0D652-CB76-4F73-9140-58425B6641E3}"/>
                  </a:ext>
                </a:extLst>
              </p:cNvPr>
              <p:cNvSpPr txBox="1"/>
              <p:nvPr/>
            </p:nvSpPr>
            <p:spPr>
              <a:xfrm>
                <a:off x="4073165" y="4713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b="1">
                    <a:solidFill>
                      <a:srgbClr val="C00000"/>
                    </a:solidFill>
                    <a:ea typeface="阿里巴巴普惠体" panose="00020600040101010101"/>
                  </a:rPr>
                  <a:t>内嵌样式表</a:t>
                </a:r>
                <a:endParaRPr lang="zh-CN" altLang="en-US" sz="1400" b="1" dirty="0">
                  <a:solidFill>
                    <a:srgbClr val="C00000"/>
                  </a:solidFill>
                  <a:ea typeface="阿里巴巴普惠体" panose="00020600040101010101"/>
                </a:endParaRPr>
              </a:p>
            </p:txBody>
          </p:sp>
          <p:sp>
            <p:nvSpPr>
              <p:cNvPr id="9" name="右大括号 8">
                <a:extLst>
                  <a:ext uri="{FF2B5EF4-FFF2-40B4-BE49-F238E27FC236}">
                    <a16:creationId xmlns:a16="http://schemas.microsoft.com/office/drawing/2014/main" id="{E392A51E-2A8F-4D9B-9C71-851A8F6C52DC}"/>
                  </a:ext>
                </a:extLst>
              </p:cNvPr>
              <p:cNvSpPr/>
              <p:nvPr/>
            </p:nvSpPr>
            <p:spPr>
              <a:xfrm>
                <a:off x="3789904" y="4334168"/>
                <a:ext cx="334421" cy="1066800"/>
              </a:xfrm>
              <a:prstGeom prst="rightBrace">
                <a:avLst>
                  <a:gd name="adj1" fmla="val 11969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9A00C439-E246-4249-8B80-44193F9B8286}"/>
                  </a:ext>
                </a:extLst>
              </p:cNvPr>
              <p:cNvCxnSpPr/>
              <p:nvPr/>
            </p:nvCxnSpPr>
            <p:spPr>
              <a:xfrm>
                <a:off x="2428875" y="4334168"/>
                <a:ext cx="1276350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34CA1C46-0BCF-4738-A509-D46368E19CD0}"/>
                  </a:ext>
                </a:extLst>
              </p:cNvPr>
              <p:cNvCxnSpPr/>
              <p:nvPr/>
            </p:nvCxnSpPr>
            <p:spPr>
              <a:xfrm>
                <a:off x="2428875" y="5400968"/>
                <a:ext cx="1276350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8B12AEF-E580-49B8-978A-0C2F9760B88F}"/>
              </a:ext>
            </a:extLst>
          </p:cNvPr>
          <p:cNvGrpSpPr/>
          <p:nvPr/>
        </p:nvGrpSpPr>
        <p:grpSpPr>
          <a:xfrm>
            <a:off x="6209492" y="4596386"/>
            <a:ext cx="4753581" cy="794790"/>
            <a:chOff x="6199764" y="4644063"/>
            <a:chExt cx="4753581" cy="79479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97880DC-9CE3-4AB9-99D2-D8AD049A348E}"/>
                </a:ext>
              </a:extLst>
            </p:cNvPr>
            <p:cNvSpPr/>
            <p:nvPr/>
          </p:nvSpPr>
          <p:spPr>
            <a:xfrm>
              <a:off x="6199764" y="4644063"/>
              <a:ext cx="4753581" cy="794790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D7B9305-6D25-4592-A453-83A77BC544C4}"/>
                </a:ext>
              </a:extLst>
            </p:cNvPr>
            <p:cNvSpPr/>
            <p:nvPr/>
          </p:nvSpPr>
          <p:spPr>
            <a:xfrm>
              <a:off x="6275671" y="5040841"/>
              <a:ext cx="45881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link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rel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"stylesheet"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href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"./demo.css"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DAB580F-CAF6-4DEE-B4BA-173D39A98561}"/>
                </a:ext>
              </a:extLst>
            </p:cNvPr>
            <p:cNvSpPr txBox="1"/>
            <p:nvPr/>
          </p:nvSpPr>
          <p:spPr>
            <a:xfrm>
              <a:off x="6275671" y="4726961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外部样式表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55E4FD4-DC0C-42D7-AC53-3C19972BF201}"/>
              </a:ext>
            </a:extLst>
          </p:cNvPr>
          <p:cNvGrpSpPr/>
          <p:nvPr/>
        </p:nvGrpSpPr>
        <p:grpSpPr>
          <a:xfrm>
            <a:off x="6209492" y="5667205"/>
            <a:ext cx="4753581" cy="771936"/>
            <a:chOff x="6199764" y="5714882"/>
            <a:chExt cx="4753581" cy="771936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9C55A89-1EC5-4DBA-8461-D6840E9560F0}"/>
                </a:ext>
              </a:extLst>
            </p:cNvPr>
            <p:cNvSpPr/>
            <p:nvPr/>
          </p:nvSpPr>
          <p:spPr>
            <a:xfrm>
              <a:off x="6199764" y="5714882"/>
              <a:ext cx="4753581" cy="771936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8B705A4-B0F8-447F-8A46-1A89297B9769}"/>
                </a:ext>
              </a:extLst>
            </p:cNvPr>
            <p:cNvSpPr/>
            <p:nvPr/>
          </p:nvSpPr>
          <p:spPr>
            <a:xfrm>
              <a:off x="6275671" y="6082148"/>
              <a:ext cx="35509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h3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style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"color:red;"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</a:rPr>
                <a:t>讨厌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h3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8B14C71-49A1-4D14-BACE-D42367FFD4CC}"/>
                </a:ext>
              </a:extLst>
            </p:cNvPr>
            <p:cNvSpPr txBox="1"/>
            <p:nvPr/>
          </p:nvSpPr>
          <p:spPr>
            <a:xfrm>
              <a:off x="6270133" y="5792489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行内样式表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88F2B1D-4DF9-4EE5-92C8-FA2D8C50DD13}"/>
              </a:ext>
            </a:extLst>
          </p:cNvPr>
          <p:cNvGrpSpPr/>
          <p:nvPr/>
        </p:nvGrpSpPr>
        <p:grpSpPr>
          <a:xfrm>
            <a:off x="4895273" y="2313441"/>
            <a:ext cx="2113797" cy="373507"/>
            <a:chOff x="4895273" y="2313441"/>
            <a:chExt cx="2113797" cy="37350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DAEE45A-5BFD-4246-A7A3-87B231A6E660}"/>
                </a:ext>
              </a:extLst>
            </p:cNvPr>
            <p:cNvSpPr/>
            <p:nvPr/>
          </p:nvSpPr>
          <p:spPr>
            <a:xfrm>
              <a:off x="5182929" y="2313441"/>
              <a:ext cx="1826141" cy="33855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zh-CN" altLang="en-US" sz="1600" b="1">
                  <a:ea typeface="阿里巴巴普惠体" panose="00020600040101010101"/>
                </a:rPr>
                <a:t>学习期间用的最多</a:t>
              </a:r>
              <a:endParaRPr lang="zh-CN" altLang="en-US" sz="1600" b="1"/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F62FD697-368C-473A-9A60-AF21D7C91C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5273" y="2551785"/>
              <a:ext cx="212436" cy="1351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98418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</a:t>
            </a:r>
            <a:r>
              <a:rPr lang="en-US" altLang="zh-CN"/>
              <a:t>.CSS</a:t>
            </a:r>
            <a:r>
              <a:rPr lang="zh-CN" altLang="en-US"/>
              <a:t>语法规则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目标：掌握</a:t>
            </a:r>
            <a:r>
              <a:rPr lang="en-US" altLang="zh-CN"/>
              <a:t>CSS</a:t>
            </a:r>
            <a:r>
              <a:rPr lang="zh-CN" altLang="en-US"/>
              <a:t>语法规则，能正确书写标准风格的</a:t>
            </a:r>
            <a:r>
              <a:rPr lang="en-US" altLang="zh-CN"/>
              <a:t>CSS</a:t>
            </a:r>
            <a:r>
              <a:rPr lang="zh-CN" altLang="en-US"/>
              <a:t>代码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6964680" cy="2210722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en-US" altLang="zh-CN"/>
              <a:t>CSS </a:t>
            </a:r>
            <a:r>
              <a:rPr lang="zh-CN" altLang="en-US"/>
              <a:t>书写位置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基本语法规范</a:t>
            </a:r>
            <a:endParaRPr lang="en-US" altLang="zh-CN" b="1">
              <a:solidFill>
                <a:srgbClr val="C00000"/>
              </a:solidFill>
            </a:endParaRPr>
          </a:p>
          <a:p>
            <a:pPr marL="358775" indent="-266700">
              <a:tabLst>
                <a:tab pos="92075" algn="l"/>
              </a:tabLst>
            </a:pPr>
            <a:r>
              <a:rPr lang="en-US" altLang="zh-CN"/>
              <a:t>CSS </a:t>
            </a:r>
            <a:r>
              <a:rPr lang="zh-CN" altLang="en-US"/>
              <a:t>代码风格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115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</a:t>
            </a:r>
            <a:r>
              <a:rPr lang="en-US" altLang="zh-CN"/>
              <a:t>.CSS</a:t>
            </a:r>
            <a:r>
              <a:rPr lang="zh-CN" altLang="en-US"/>
              <a:t>语法规则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目标：掌握</a:t>
            </a:r>
            <a:r>
              <a:rPr lang="en-US" altLang="zh-CN"/>
              <a:t>CSS</a:t>
            </a:r>
            <a:r>
              <a:rPr lang="zh-CN" altLang="en-US"/>
              <a:t>语法规则，能正确书写标准风格的</a:t>
            </a:r>
            <a:r>
              <a:rPr lang="en-US" altLang="zh-CN"/>
              <a:t>CSS</a:t>
            </a:r>
            <a:r>
              <a:rPr lang="zh-CN" altLang="en-US"/>
              <a:t>代码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6964680" cy="2210722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en-US" altLang="zh-CN"/>
              <a:t>CSS </a:t>
            </a:r>
            <a:r>
              <a:rPr lang="zh-CN" altLang="en-US"/>
              <a:t>书写位置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基本语法规范</a:t>
            </a:r>
            <a:endParaRPr lang="en-US" altLang="zh-CN" b="1">
              <a:solidFill>
                <a:srgbClr val="C00000"/>
              </a:solidFill>
            </a:endParaRPr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选择器</a:t>
            </a:r>
            <a:endParaRPr lang="en-US" altLang="zh-CN" b="1">
              <a:solidFill>
                <a:srgbClr val="C00000"/>
              </a:solidFill>
            </a:endParaRPr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样式表</a:t>
            </a:r>
            <a:endParaRPr lang="en-US" altLang="zh-CN" b="1">
              <a:solidFill>
                <a:srgbClr val="C00000"/>
              </a:solidFill>
            </a:endParaRPr>
          </a:p>
          <a:p>
            <a:pPr marL="358775" indent="-266700">
              <a:tabLst>
                <a:tab pos="92075" algn="l"/>
              </a:tabLst>
            </a:pPr>
            <a:r>
              <a:rPr lang="en-US" altLang="zh-CN"/>
              <a:t>CSS </a:t>
            </a:r>
            <a:r>
              <a:rPr lang="zh-CN" altLang="en-US"/>
              <a:t>代码风格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687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</a:t>
            </a:r>
            <a:r>
              <a:rPr lang="en-US" altLang="zh-CN"/>
              <a:t>.CSS</a:t>
            </a:r>
            <a:r>
              <a:rPr lang="zh-CN" altLang="en-US"/>
              <a:t>语法规则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2.CSS</a:t>
            </a:r>
            <a:r>
              <a:rPr lang="zh-CN" altLang="en-US"/>
              <a:t>基本语法规范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5410199" cy="133927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>
                <a:ea typeface="阿里巴巴普惠体" panose="00020600040101010101"/>
              </a:rPr>
              <a:t>CSS</a:t>
            </a:r>
            <a:r>
              <a:rPr lang="zh-CN" altLang="en-US">
                <a:ea typeface="阿里巴巴普惠体" panose="00020600040101010101"/>
              </a:rPr>
              <a:t>语法由 两部分 组成</a:t>
            </a:r>
            <a:endParaRPr lang="en-US" altLang="zh-CN">
              <a:ea typeface="阿里巴巴普惠体" panose="00020600040101010101"/>
            </a:endParaRPr>
          </a:p>
          <a:p>
            <a:pPr marL="542925" lvl="1" indent="-182563">
              <a:buFontTx/>
              <a:buChar char="-"/>
            </a:pPr>
            <a:r>
              <a:rPr lang="zh-CN" altLang="en-US" b="1">
                <a:ea typeface="阿里巴巴普惠体" panose="00020600040101010101"/>
              </a:rPr>
              <a:t>选择器：</a:t>
            </a:r>
            <a:r>
              <a:rPr lang="zh-CN" altLang="en-US">
                <a:ea typeface="阿里巴巴普惠体" panose="00020600040101010101"/>
              </a:rPr>
              <a:t>就是用来选择 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要使用样式表的标签</a:t>
            </a:r>
            <a:r>
              <a:rPr lang="zh-CN" altLang="en-US">
                <a:ea typeface="阿里巴巴普惠体" panose="00020600040101010101"/>
              </a:rPr>
              <a:t> 的语法</a:t>
            </a:r>
            <a:endParaRPr lang="en-US" altLang="zh-CN">
              <a:ea typeface="阿里巴巴普惠体" panose="00020600040101010101"/>
            </a:endParaRPr>
          </a:p>
          <a:p>
            <a:pPr marL="542925" lvl="1" indent="-182563">
              <a:buFontTx/>
              <a:buChar char="-"/>
            </a:pPr>
            <a:r>
              <a:rPr lang="zh-CN" altLang="en-US" b="1">
                <a:ea typeface="阿里巴巴普惠体" panose="00020600040101010101"/>
              </a:rPr>
              <a:t>样式表：</a:t>
            </a:r>
            <a:r>
              <a:rPr lang="zh-CN" altLang="en-US">
                <a:ea typeface="阿里巴巴普惠体" panose="00020600040101010101"/>
              </a:rPr>
              <a:t>各种样式的声明（如：字体颜色，大小等）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5" name="文本占位符 11">
            <a:extLst>
              <a:ext uri="{FF2B5EF4-FFF2-40B4-BE49-F238E27FC236}">
                <a16:creationId xmlns:a16="http://schemas.microsoft.com/office/drawing/2014/main" id="{DE639025-6463-4E8B-BAD9-448D585BF11C}"/>
              </a:ext>
            </a:extLst>
          </p:cNvPr>
          <p:cNvSpPr txBox="1">
            <a:spLocks/>
          </p:cNvSpPr>
          <p:nvPr/>
        </p:nvSpPr>
        <p:spPr>
          <a:xfrm>
            <a:off x="838200" y="3733365"/>
            <a:ext cx="7274670" cy="155300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语法：</a:t>
            </a:r>
          </a:p>
          <a:p>
            <a:pPr marL="542925" lvl="1" indent="-18097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属性名和属性值 以 </a:t>
            </a:r>
            <a:r>
              <a:rPr lang="zh-CN" altLang="en-US" b="1">
                <a:ea typeface="阿里巴巴普惠体" panose="00020600040101010101"/>
              </a:rPr>
              <a:t>键值对</a:t>
            </a:r>
            <a:r>
              <a:rPr lang="zh-CN" altLang="en-US">
                <a:ea typeface="阿里巴巴普惠体" panose="00020600040101010101"/>
              </a:rPr>
              <a:t> 形式表示</a:t>
            </a:r>
            <a:endParaRPr lang="en-US" altLang="zh-CN">
              <a:ea typeface="阿里巴巴普惠体" panose="00020600040101010101"/>
            </a:endParaRPr>
          </a:p>
          <a:p>
            <a:pPr marL="542925" lvl="1" indent="-18097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属性</a:t>
            </a:r>
            <a:r>
              <a:rPr lang="zh-CN" altLang="en-US" b="1">
                <a:ea typeface="阿里巴巴普惠体" panose="00020600040101010101"/>
              </a:rPr>
              <a:t>名值</a:t>
            </a:r>
            <a:r>
              <a:rPr lang="zh-CN" altLang="en-US">
                <a:ea typeface="阿里巴巴普惠体" panose="00020600040101010101"/>
              </a:rPr>
              <a:t>间 用 英文冒号 </a:t>
            </a:r>
            <a:r>
              <a:rPr lang="en-US" altLang="zh-CN">
                <a:ea typeface="阿里巴巴普惠体" panose="00020600040101010101"/>
              </a:rPr>
              <a:t>":" </a:t>
            </a:r>
            <a:r>
              <a:rPr lang="zh-CN" altLang="en-US">
                <a:ea typeface="阿里巴巴普惠体" panose="00020600040101010101"/>
              </a:rPr>
              <a:t>隔开</a:t>
            </a:r>
            <a:endParaRPr lang="en-US" altLang="zh-CN">
              <a:ea typeface="阿里巴巴普惠体" panose="00020600040101010101"/>
            </a:endParaRPr>
          </a:p>
          <a:p>
            <a:pPr marL="542925" lvl="1" indent="-18097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属性</a:t>
            </a:r>
            <a:r>
              <a:rPr lang="zh-CN" altLang="en-US" b="1">
                <a:ea typeface="阿里巴巴普惠体" panose="00020600040101010101"/>
              </a:rPr>
              <a:t>键值对</a:t>
            </a:r>
            <a:r>
              <a:rPr lang="zh-CN" altLang="en-US">
                <a:ea typeface="阿里巴巴普惠体" panose="00020600040101010101"/>
              </a:rPr>
              <a:t> 用 英文分号 </a:t>
            </a:r>
            <a:r>
              <a:rPr lang="en-US" altLang="zh-CN">
                <a:ea typeface="阿里巴巴普惠体" panose="00020600040101010101"/>
              </a:rPr>
              <a:t>":" </a:t>
            </a:r>
            <a:r>
              <a:rPr lang="zh-CN" altLang="en-US">
                <a:ea typeface="阿里巴巴普惠体" panose="00020600040101010101"/>
              </a:rPr>
              <a:t>隔开</a:t>
            </a:r>
            <a:r>
              <a:rPr lang="en-US" altLang="zh-CN">
                <a:ea typeface="阿里巴巴普惠体" panose="00020600040101010101"/>
              </a:rPr>
              <a:t> </a:t>
            </a:r>
          </a:p>
        </p:txBody>
      </p:sp>
      <p:pic>
        <p:nvPicPr>
          <p:cNvPr id="26" name="图片 25" descr="&#10;">
            <a:extLst>
              <a:ext uri="{FF2B5EF4-FFF2-40B4-BE49-F238E27FC236}">
                <a16:creationId xmlns:a16="http://schemas.microsoft.com/office/drawing/2014/main" id="{F1E60FF1-209B-491F-8F87-A7650ABC1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67" r="4176" b="15251"/>
          <a:stretch/>
        </p:blipFill>
        <p:spPr>
          <a:xfrm>
            <a:off x="6446876" y="1989139"/>
            <a:ext cx="4467304" cy="1378767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3C97E530-1DC2-4A23-91E9-5FBADC893C10}"/>
              </a:ext>
            </a:extLst>
          </p:cNvPr>
          <p:cNvGrpSpPr/>
          <p:nvPr/>
        </p:nvGrpSpPr>
        <p:grpSpPr>
          <a:xfrm>
            <a:off x="1261310" y="5269064"/>
            <a:ext cx="4987090" cy="765537"/>
            <a:chOff x="6019851" y="4253486"/>
            <a:chExt cx="4987090" cy="76553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D28A0B2-72F0-43F4-A155-53317F5429B2}"/>
                </a:ext>
              </a:extLst>
            </p:cNvPr>
            <p:cNvSpPr/>
            <p:nvPr/>
          </p:nvSpPr>
          <p:spPr>
            <a:xfrm>
              <a:off x="6019851" y="4253486"/>
              <a:ext cx="4987090" cy="765537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A46A091-9FC4-4979-AB59-4D3CF8D6DFA5}"/>
                </a:ext>
              </a:extLst>
            </p:cNvPr>
            <p:cNvSpPr/>
            <p:nvPr/>
          </p:nvSpPr>
          <p:spPr>
            <a:xfrm>
              <a:off x="6019851" y="4280359"/>
              <a:ext cx="483469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style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h3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 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red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 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font-size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52px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;}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style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356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</a:t>
            </a:r>
            <a:r>
              <a:rPr lang="en-US" altLang="zh-CN"/>
              <a:t>.CSS</a:t>
            </a:r>
            <a:r>
              <a:rPr lang="zh-CN" altLang="en-US"/>
              <a:t>语法规则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目标：掌握</a:t>
            </a:r>
            <a:r>
              <a:rPr lang="en-US" altLang="zh-CN"/>
              <a:t>CSS</a:t>
            </a:r>
            <a:r>
              <a:rPr lang="zh-CN" altLang="en-US"/>
              <a:t>语法规则，能正确书写标准风格的</a:t>
            </a:r>
            <a:r>
              <a:rPr lang="en-US" altLang="zh-CN"/>
              <a:t>CSS</a:t>
            </a:r>
            <a:r>
              <a:rPr lang="zh-CN" altLang="en-US"/>
              <a:t>代码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6964680" cy="2210722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en-US" altLang="zh-CN"/>
              <a:t>CSS </a:t>
            </a:r>
            <a:r>
              <a:rPr lang="zh-CN" altLang="en-US"/>
              <a:t>书写位置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基本语法规范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en-US" altLang="zh-CN" b="1">
                <a:solidFill>
                  <a:srgbClr val="C00000"/>
                </a:solidFill>
              </a:rPr>
              <a:t>CSS </a:t>
            </a:r>
            <a:r>
              <a:rPr lang="zh-CN" altLang="en-US" b="1">
                <a:solidFill>
                  <a:srgbClr val="C00000"/>
                </a:solidFill>
              </a:rPr>
              <a:t>代码风格</a:t>
            </a:r>
            <a:endParaRPr lang="en-US" altLang="zh-CN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136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E6BC4DA-06F3-4ECB-80F4-A78CD718A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8701" y="2084270"/>
            <a:ext cx="5630484" cy="3196039"/>
          </a:xfrm>
        </p:spPr>
        <p:txBody>
          <a:bodyPr/>
          <a:lstStyle/>
          <a:p>
            <a:r>
              <a:rPr lang="zh-CN" altLang="en-US" sz="1600"/>
              <a:t>理解 </a:t>
            </a:r>
            <a:r>
              <a:rPr lang="en-US" altLang="zh-CN" sz="1600"/>
              <a:t>CSS </a:t>
            </a:r>
            <a:r>
              <a:rPr lang="zh-CN" altLang="en-US" sz="1600"/>
              <a:t>在网页中的作用 </a:t>
            </a:r>
            <a:r>
              <a:rPr lang="en-US" altLang="zh-CN" sz="1600"/>
              <a:t>+</a:t>
            </a:r>
            <a:r>
              <a:rPr lang="zh-CN" altLang="en-US" sz="1600"/>
              <a:t> 与</a:t>
            </a:r>
            <a:r>
              <a:rPr lang="en-US" altLang="zh-CN" sz="1600"/>
              <a:t>HTML</a:t>
            </a:r>
            <a:r>
              <a:rPr lang="zh-CN" altLang="en-US" sz="1600"/>
              <a:t>的关系</a:t>
            </a:r>
            <a:endParaRPr lang="en-US" altLang="zh-CN" sz="1600"/>
          </a:p>
          <a:p>
            <a:r>
              <a:rPr lang="zh-CN" altLang="en-US" sz="1600"/>
              <a:t>掌握 </a:t>
            </a:r>
            <a:r>
              <a:rPr lang="en-US" altLang="zh-CN" sz="1600"/>
              <a:t>CSS </a:t>
            </a:r>
            <a:r>
              <a:rPr lang="zh-CN" altLang="en-US" sz="1600"/>
              <a:t>语法规则</a:t>
            </a:r>
            <a:endParaRPr lang="en-US" altLang="zh-CN" sz="1600"/>
          </a:p>
          <a:p>
            <a:r>
              <a:rPr lang="zh-CN" altLang="en-US" sz="1600"/>
              <a:t>掌握 </a:t>
            </a:r>
            <a:r>
              <a:rPr lang="en-US" altLang="zh-CN" sz="1600"/>
              <a:t>CSS </a:t>
            </a:r>
            <a:r>
              <a:rPr lang="zh-CN" altLang="en-US" sz="1600"/>
              <a:t>选择器的使用</a:t>
            </a:r>
            <a:endParaRPr lang="en-US" altLang="zh-CN" sz="1600"/>
          </a:p>
          <a:p>
            <a:r>
              <a:rPr lang="zh-CN" altLang="en-US" sz="1600"/>
              <a:t>掌握 </a:t>
            </a:r>
            <a:r>
              <a:rPr lang="en-US" altLang="zh-CN" sz="1600"/>
              <a:t>CSS </a:t>
            </a:r>
            <a:r>
              <a:rPr lang="zh-CN" altLang="en-US" sz="1600"/>
              <a:t>常见样式属性</a:t>
            </a:r>
            <a:endParaRPr lang="en-US" altLang="zh-CN" sz="1600"/>
          </a:p>
          <a:p>
            <a:r>
              <a:rPr lang="zh-CN" altLang="en-US" sz="1600"/>
              <a:t>了解 盒子模型 的构成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73569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</a:t>
            </a:r>
            <a:r>
              <a:rPr lang="en-US" altLang="zh-CN"/>
              <a:t>.CSS</a:t>
            </a:r>
            <a:r>
              <a:rPr lang="zh-CN" altLang="en-US"/>
              <a:t>语法规则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3.CSS</a:t>
            </a:r>
            <a:r>
              <a:rPr lang="zh-CN" altLang="en-US"/>
              <a:t>代码风格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40"/>
            <a:ext cx="1733549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代码格式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5" name="文本占位符 11">
            <a:extLst>
              <a:ext uri="{FF2B5EF4-FFF2-40B4-BE49-F238E27FC236}">
                <a16:creationId xmlns:a16="http://schemas.microsoft.com/office/drawing/2014/main" id="{DE639025-6463-4E8B-BAD9-448D585BF11C}"/>
              </a:ext>
            </a:extLst>
          </p:cNvPr>
          <p:cNvSpPr txBox="1">
            <a:spLocks/>
          </p:cNvSpPr>
          <p:nvPr/>
        </p:nvSpPr>
        <p:spPr>
          <a:xfrm>
            <a:off x="838200" y="4028641"/>
            <a:ext cx="7274670" cy="82911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注意：</a:t>
            </a:r>
          </a:p>
          <a:p>
            <a:pPr marL="542925" lvl="1" indent="-18097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全部英文都是用小写（特殊情况除外）</a:t>
            </a:r>
            <a:endParaRPr lang="en-US" altLang="zh-CN">
              <a:ea typeface="阿里巴巴普惠体" panose="00020600040101010101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C97E530-1DC2-4A23-91E9-5FBADC893C10}"/>
              </a:ext>
            </a:extLst>
          </p:cNvPr>
          <p:cNvGrpSpPr/>
          <p:nvPr/>
        </p:nvGrpSpPr>
        <p:grpSpPr>
          <a:xfrm>
            <a:off x="1108910" y="2505142"/>
            <a:ext cx="4987090" cy="1411868"/>
            <a:chOff x="6019851" y="4253486"/>
            <a:chExt cx="4987090" cy="1411868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D28A0B2-72F0-43F4-A155-53317F5429B2}"/>
                </a:ext>
              </a:extLst>
            </p:cNvPr>
            <p:cNvSpPr/>
            <p:nvPr/>
          </p:nvSpPr>
          <p:spPr>
            <a:xfrm>
              <a:off x="6019851" y="4253486"/>
              <a:ext cx="4987090" cy="1411868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A46A091-9FC4-4979-AB59-4D3CF8D6DFA5}"/>
                </a:ext>
              </a:extLst>
            </p:cNvPr>
            <p:cNvSpPr/>
            <p:nvPr/>
          </p:nvSpPr>
          <p:spPr>
            <a:xfrm>
              <a:off x="6019851" y="4280359"/>
              <a:ext cx="4834690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h3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 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red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 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font-size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52px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;}</a:t>
              </a:r>
            </a:p>
            <a:p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h1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 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  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blue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 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  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font-size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66px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6884832F-8471-4432-9471-F71193CB2470}"/>
              </a:ext>
            </a:extLst>
          </p:cNvPr>
          <p:cNvSpPr txBox="1"/>
          <p:nvPr/>
        </p:nvSpPr>
        <p:spPr>
          <a:xfrm>
            <a:off x="4780449" y="250514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单行格式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DFB9883-3086-4D69-B858-2C58FD403A5A}"/>
              </a:ext>
            </a:extLst>
          </p:cNvPr>
          <p:cNvGrpSpPr/>
          <p:nvPr/>
        </p:nvGrpSpPr>
        <p:grpSpPr>
          <a:xfrm>
            <a:off x="1581361" y="3118194"/>
            <a:ext cx="3069543" cy="699073"/>
            <a:chOff x="2428875" y="4701895"/>
            <a:chExt cx="3069543" cy="699073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8E2BC5D-5B6E-4CD1-9E31-85EA4DE23EEE}"/>
                </a:ext>
              </a:extLst>
            </p:cNvPr>
            <p:cNvSpPr txBox="1"/>
            <p:nvPr/>
          </p:nvSpPr>
          <p:spPr>
            <a:xfrm>
              <a:off x="4124324" y="4897543"/>
              <a:ext cx="13740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rgbClr val="C00000"/>
                  </a:solidFill>
                  <a:ea typeface="阿里巴巴普惠体" panose="00020600040101010101"/>
                </a:rPr>
                <a:t>多行格式</a:t>
              </a:r>
              <a:r>
                <a:rPr lang="en-US" altLang="zh-CN" sz="1400" b="1">
                  <a:solidFill>
                    <a:srgbClr val="C00000"/>
                  </a:solidFill>
                  <a:ea typeface="阿里巴巴普惠体" panose="00020600040101010101"/>
                </a:rPr>
                <a:t>(</a:t>
              </a:r>
              <a:r>
                <a:rPr lang="zh-CN" altLang="en-US" sz="1400" b="1">
                  <a:solidFill>
                    <a:srgbClr val="C00000"/>
                  </a:solidFill>
                  <a:ea typeface="阿里巴巴普惠体" panose="00020600040101010101"/>
                </a:rPr>
                <a:t>推荐</a:t>
              </a:r>
              <a:r>
                <a:rPr lang="en-US" altLang="zh-CN" sz="1400" b="1">
                  <a:solidFill>
                    <a:srgbClr val="C00000"/>
                  </a:solidFill>
                  <a:ea typeface="阿里巴巴普惠体" panose="00020600040101010101"/>
                </a:rPr>
                <a:t>)</a:t>
              </a:r>
              <a:endParaRPr lang="zh-CN" altLang="en-US" sz="14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sp>
          <p:nvSpPr>
            <p:cNvPr id="18" name="右大括号 17">
              <a:extLst>
                <a:ext uri="{FF2B5EF4-FFF2-40B4-BE49-F238E27FC236}">
                  <a16:creationId xmlns:a16="http://schemas.microsoft.com/office/drawing/2014/main" id="{BDF47DD0-A54F-4BD5-95AC-223BAA2B0E7F}"/>
                </a:ext>
              </a:extLst>
            </p:cNvPr>
            <p:cNvSpPr/>
            <p:nvPr/>
          </p:nvSpPr>
          <p:spPr>
            <a:xfrm>
              <a:off x="3895513" y="4701896"/>
              <a:ext cx="228811" cy="699072"/>
            </a:xfrm>
            <a:prstGeom prst="rightBrace">
              <a:avLst>
                <a:gd name="adj1" fmla="val 1196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CBA8C856-5869-49B8-9495-F16206B0AC63}"/>
                </a:ext>
              </a:extLst>
            </p:cNvPr>
            <p:cNvCxnSpPr/>
            <p:nvPr/>
          </p:nvCxnSpPr>
          <p:spPr>
            <a:xfrm>
              <a:off x="2428875" y="4701895"/>
              <a:ext cx="127635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9285C82-A346-4846-AF05-F7BF7013530A}"/>
                </a:ext>
              </a:extLst>
            </p:cNvPr>
            <p:cNvCxnSpPr/>
            <p:nvPr/>
          </p:nvCxnSpPr>
          <p:spPr>
            <a:xfrm>
              <a:off x="2428875" y="5400968"/>
              <a:ext cx="127635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298D94E-FEEA-48AF-B011-CE92C6821F45}"/>
              </a:ext>
            </a:extLst>
          </p:cNvPr>
          <p:cNvGrpSpPr/>
          <p:nvPr/>
        </p:nvGrpSpPr>
        <p:grpSpPr>
          <a:xfrm>
            <a:off x="3602455" y="5686425"/>
            <a:ext cx="4643271" cy="338554"/>
            <a:chOff x="6941073" y="4860187"/>
            <a:chExt cx="4643271" cy="338554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A1C18FA-80C1-4DB3-98EE-727F90A40539}"/>
                </a:ext>
              </a:extLst>
            </p:cNvPr>
            <p:cNvSpPr txBox="1"/>
            <p:nvPr/>
          </p:nvSpPr>
          <p:spPr>
            <a:xfrm>
              <a:off x="7220532" y="4860187"/>
              <a:ext cx="43638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b="1">
                  <a:solidFill>
                    <a:srgbClr val="C00000"/>
                  </a:solidFill>
                  <a:ea typeface="阿里巴巴普惠体" panose="00020600040101010101"/>
                </a:rPr>
                <a:t>VSCode </a:t>
              </a: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格式化功能可以自动按照格式排列代码</a:t>
              </a:r>
              <a:endParaRPr lang="zh-CN" altLang="en-US" sz="16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sp>
          <p:nvSpPr>
            <p:cNvPr id="23" name="Shape 2403">
              <a:extLst>
                <a:ext uri="{FF2B5EF4-FFF2-40B4-BE49-F238E27FC236}">
                  <a16:creationId xmlns:a16="http://schemas.microsoft.com/office/drawing/2014/main" id="{0475611F-A032-404A-948F-4DB67857072E}"/>
                </a:ext>
              </a:extLst>
            </p:cNvPr>
            <p:cNvSpPr/>
            <p:nvPr/>
          </p:nvSpPr>
          <p:spPr>
            <a:xfrm>
              <a:off x="6941073" y="4889734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13745"/>
                  </a:moveTo>
                  <a:cubicBezTo>
                    <a:pt x="2726" y="13745"/>
                    <a:pt x="2945" y="13526"/>
                    <a:pt x="2945" y="13255"/>
                  </a:cubicBezTo>
                  <a:cubicBezTo>
                    <a:pt x="2945" y="12984"/>
                    <a:pt x="2726" y="12764"/>
                    <a:pt x="2455" y="12764"/>
                  </a:cubicBezTo>
                  <a:lnTo>
                    <a:pt x="982" y="12764"/>
                  </a:lnTo>
                  <a:lnTo>
                    <a:pt x="982" y="982"/>
                  </a:lnTo>
                  <a:lnTo>
                    <a:pt x="16691" y="982"/>
                  </a:lnTo>
                  <a:lnTo>
                    <a:pt x="16691" y="2455"/>
                  </a:lnTo>
                  <a:cubicBezTo>
                    <a:pt x="16691" y="2726"/>
                    <a:pt x="16910" y="2945"/>
                    <a:pt x="17182" y="2945"/>
                  </a:cubicBezTo>
                  <a:cubicBezTo>
                    <a:pt x="17453" y="2945"/>
                    <a:pt x="17673" y="2726"/>
                    <a:pt x="17673" y="2455"/>
                  </a:cubicBezTo>
                  <a:lnTo>
                    <a:pt x="17673" y="982"/>
                  </a:lnTo>
                  <a:cubicBezTo>
                    <a:pt x="17673" y="440"/>
                    <a:pt x="17233" y="0"/>
                    <a:pt x="16691" y="0"/>
                  </a:cubicBez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16691"/>
                  </a:lnTo>
                  <a:cubicBezTo>
                    <a:pt x="0" y="17233"/>
                    <a:pt x="440" y="17673"/>
                    <a:pt x="982" y="17673"/>
                  </a:cubicBezTo>
                  <a:lnTo>
                    <a:pt x="2455" y="17673"/>
                  </a:lnTo>
                  <a:cubicBezTo>
                    <a:pt x="2726" y="17673"/>
                    <a:pt x="2945" y="17453"/>
                    <a:pt x="2945" y="17182"/>
                  </a:cubicBezTo>
                  <a:cubicBezTo>
                    <a:pt x="2945" y="16911"/>
                    <a:pt x="2726" y="16691"/>
                    <a:pt x="2455" y="16691"/>
                  </a:cubicBezTo>
                  <a:lnTo>
                    <a:pt x="982" y="16691"/>
                  </a:lnTo>
                  <a:lnTo>
                    <a:pt x="982" y="13745"/>
                  </a:lnTo>
                  <a:cubicBezTo>
                    <a:pt x="982" y="13745"/>
                    <a:pt x="2455" y="13745"/>
                    <a:pt x="2455" y="13745"/>
                  </a:cubicBezTo>
                  <a:close/>
                  <a:moveTo>
                    <a:pt x="20618" y="16691"/>
                  </a:moveTo>
                  <a:lnTo>
                    <a:pt x="4909" y="16691"/>
                  </a:lnTo>
                  <a:lnTo>
                    <a:pt x="4909" y="4909"/>
                  </a:lnTo>
                  <a:lnTo>
                    <a:pt x="20618" y="4909"/>
                  </a:lnTo>
                  <a:cubicBezTo>
                    <a:pt x="20618" y="4909"/>
                    <a:pt x="20618" y="16691"/>
                    <a:pt x="20618" y="16691"/>
                  </a:cubicBezTo>
                  <a:close/>
                  <a:moveTo>
                    <a:pt x="20618" y="20618"/>
                  </a:moveTo>
                  <a:lnTo>
                    <a:pt x="4909" y="20618"/>
                  </a:lnTo>
                  <a:lnTo>
                    <a:pt x="4909" y="17673"/>
                  </a:lnTo>
                  <a:lnTo>
                    <a:pt x="20618" y="17673"/>
                  </a:lnTo>
                  <a:cubicBezTo>
                    <a:pt x="20618" y="17673"/>
                    <a:pt x="20618" y="20618"/>
                    <a:pt x="20618" y="20618"/>
                  </a:cubicBezTo>
                  <a:close/>
                  <a:moveTo>
                    <a:pt x="20618" y="3927"/>
                  </a:moveTo>
                  <a:lnTo>
                    <a:pt x="4909" y="3927"/>
                  </a:lnTo>
                  <a:cubicBezTo>
                    <a:pt x="4367" y="3927"/>
                    <a:pt x="3927" y="4367"/>
                    <a:pt x="3927" y="4909"/>
                  </a:cubicBezTo>
                  <a:lnTo>
                    <a:pt x="3927" y="20618"/>
                  </a:lnTo>
                  <a:cubicBezTo>
                    <a:pt x="3927" y="21160"/>
                    <a:pt x="4367" y="21600"/>
                    <a:pt x="4909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4909"/>
                  </a:lnTo>
                  <a:cubicBezTo>
                    <a:pt x="21600" y="4367"/>
                    <a:pt x="21160" y="3927"/>
                    <a:pt x="20618" y="3927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32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</a:t>
            </a:r>
            <a:r>
              <a:rPr lang="en-US" altLang="zh-CN"/>
              <a:t>.CSS</a:t>
            </a:r>
            <a:r>
              <a:rPr lang="zh-CN" altLang="en-US"/>
              <a:t>语法规则</a:t>
            </a:r>
            <a:r>
              <a:rPr lang="en-US" altLang="zh-CN"/>
              <a:t>.</a:t>
            </a:r>
            <a:r>
              <a:rPr lang="zh-CN" altLang="en-US"/>
              <a:t>小结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7726680" cy="517190"/>
          </a:xfrm>
        </p:spPr>
        <p:txBody>
          <a:bodyPr/>
          <a:lstStyle/>
          <a:p>
            <a:r>
              <a:rPr lang="zh-CN" altLang="en-US"/>
              <a:t>目标：掌握</a:t>
            </a:r>
            <a:r>
              <a:rPr lang="en-US" altLang="zh-CN"/>
              <a:t>CSS</a:t>
            </a:r>
            <a:r>
              <a:rPr lang="zh-CN" altLang="en-US"/>
              <a:t>语法规则，能正确书写标准风格的</a:t>
            </a:r>
            <a:r>
              <a:rPr lang="en-US" altLang="zh-CN"/>
              <a:t>CSS</a:t>
            </a:r>
            <a:r>
              <a:rPr lang="zh-CN" altLang="en-US"/>
              <a:t>代码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4066309" cy="3201697"/>
          </a:xfrm>
        </p:spPr>
        <p:txBody>
          <a:bodyPr/>
          <a:lstStyle/>
          <a:p>
            <a:pPr marL="358775" indent="-266700">
              <a:tabLst>
                <a:tab pos="92075" algn="l"/>
              </a:tabLst>
            </a:pPr>
            <a:r>
              <a:rPr lang="en-US" altLang="zh-CN"/>
              <a:t>CSS </a:t>
            </a:r>
            <a:r>
              <a:rPr lang="zh-CN" altLang="en-US"/>
              <a:t>书写位置</a:t>
            </a:r>
            <a:endParaRPr lang="en-US" altLang="zh-CN"/>
          </a:p>
          <a:p>
            <a:pPr marL="360000" lvl="1" indent="0">
              <a:buNone/>
            </a:pPr>
            <a:r>
              <a:rPr lang="zh-CN" altLang="en-US"/>
              <a:t>行内、</a:t>
            </a:r>
            <a:r>
              <a:rPr lang="zh-CN" altLang="en-US" b="1">
                <a:solidFill>
                  <a:srgbClr val="C00000"/>
                </a:solidFill>
              </a:rPr>
              <a:t>内嵌</a:t>
            </a:r>
            <a:r>
              <a:rPr lang="zh-CN" altLang="en-US"/>
              <a:t>、外部</a:t>
            </a:r>
            <a:endParaRPr lang="en-US" altLang="zh-CN"/>
          </a:p>
          <a:p>
            <a:pPr marL="360000" lvl="1" indent="0">
              <a:buNone/>
            </a:pP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基本语法规范</a:t>
            </a:r>
            <a:endParaRPr lang="en-US" altLang="zh-CN"/>
          </a:p>
          <a:p>
            <a:pPr marL="645750" lvl="1" indent="-285750">
              <a:buFont typeface="Wingdings" panose="05000000000000000000" pitchFamily="2" charset="2"/>
              <a:buChar char="Ø"/>
            </a:pPr>
            <a:r>
              <a:rPr lang="zh-CN" altLang="en-US"/>
              <a:t>选择器 ：查找目标标签</a:t>
            </a:r>
            <a:endParaRPr lang="en-US" altLang="zh-CN"/>
          </a:p>
          <a:p>
            <a:pPr marL="645750" lvl="1" indent="-285750">
              <a:buFont typeface="Wingdings" panose="05000000000000000000" pitchFamily="2" charset="2"/>
              <a:buChar char="Ø"/>
            </a:pPr>
            <a:r>
              <a:rPr lang="zh-CN" altLang="en-US"/>
              <a:t>样式表 ：装饰标签的若干样式声明</a:t>
            </a:r>
            <a:endParaRPr lang="en-US" altLang="zh-CN"/>
          </a:p>
          <a:p>
            <a:pPr marL="360000" lvl="1" indent="0">
              <a:buNone/>
            </a:pP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en-US" altLang="zh-CN"/>
              <a:t>CSS </a:t>
            </a:r>
            <a:r>
              <a:rPr lang="zh-CN" altLang="en-US"/>
              <a:t>代码风格</a:t>
            </a:r>
            <a:endParaRPr lang="en-US" altLang="zh-CN"/>
          </a:p>
          <a:p>
            <a:pPr marL="360000" lvl="1" indent="0">
              <a:buNone/>
            </a:pPr>
            <a:r>
              <a:rPr lang="zh-CN" altLang="en-US"/>
              <a:t>多行格式、空格、缩进</a:t>
            </a:r>
            <a:endParaRPr lang="en-US" altLang="zh-CN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ECA8F2C-A6B0-4C71-8B11-721F25165876}"/>
              </a:ext>
            </a:extLst>
          </p:cNvPr>
          <p:cNvGrpSpPr/>
          <p:nvPr/>
        </p:nvGrpSpPr>
        <p:grpSpPr>
          <a:xfrm>
            <a:off x="5577433" y="2002546"/>
            <a:ext cx="4157694" cy="1842755"/>
            <a:chOff x="1337942" y="4596386"/>
            <a:chExt cx="4157694" cy="184275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A33F2C4-30FC-4920-8F60-7F590D890C11}"/>
                </a:ext>
              </a:extLst>
            </p:cNvPr>
            <p:cNvSpPr/>
            <p:nvPr/>
          </p:nvSpPr>
          <p:spPr>
            <a:xfrm>
              <a:off x="1337942" y="4596386"/>
              <a:ext cx="4157694" cy="1842755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D1A07D7-0E51-422A-8BE9-1809EFB4D13F}"/>
                </a:ext>
              </a:extLst>
            </p:cNvPr>
            <p:cNvSpPr/>
            <p:nvPr/>
          </p:nvSpPr>
          <p:spPr>
            <a:xfrm>
              <a:off x="1337942" y="4623259"/>
              <a:ext cx="2632038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head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style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h3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red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font-size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52px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}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style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head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94EC1D3-895F-48A3-923F-DED4E8553D37}"/>
                </a:ext>
              </a:extLst>
            </p:cNvPr>
            <p:cNvGrpSpPr/>
            <p:nvPr/>
          </p:nvGrpSpPr>
          <p:grpSpPr>
            <a:xfrm>
              <a:off x="2613306" y="4997800"/>
              <a:ext cx="2726638" cy="1066800"/>
              <a:chOff x="2428875" y="4334168"/>
              <a:chExt cx="2726638" cy="1066800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EECEC60-692F-4CC4-B113-04CD5A70E878}"/>
                  </a:ext>
                </a:extLst>
              </p:cNvPr>
              <p:cNvSpPr txBox="1"/>
              <p:nvPr/>
            </p:nvSpPr>
            <p:spPr>
              <a:xfrm>
                <a:off x="4073165" y="471367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b="1">
                    <a:solidFill>
                      <a:srgbClr val="C00000"/>
                    </a:solidFill>
                    <a:ea typeface="阿里巴巴普惠体" panose="00020600040101010101"/>
                  </a:rPr>
                  <a:t>内嵌样式表</a:t>
                </a:r>
                <a:endParaRPr lang="zh-CN" altLang="en-US" sz="1400" b="1" dirty="0">
                  <a:solidFill>
                    <a:srgbClr val="C00000"/>
                  </a:solidFill>
                  <a:ea typeface="阿里巴巴普惠体" panose="00020600040101010101"/>
                </a:endParaRPr>
              </a:p>
            </p:txBody>
          </p:sp>
          <p:sp>
            <p:nvSpPr>
              <p:cNvPr id="16" name="右大括号 15">
                <a:extLst>
                  <a:ext uri="{FF2B5EF4-FFF2-40B4-BE49-F238E27FC236}">
                    <a16:creationId xmlns:a16="http://schemas.microsoft.com/office/drawing/2014/main" id="{8950991C-56F3-4C48-A1AB-16D4BBFB4CA6}"/>
                  </a:ext>
                </a:extLst>
              </p:cNvPr>
              <p:cNvSpPr/>
              <p:nvPr/>
            </p:nvSpPr>
            <p:spPr>
              <a:xfrm>
                <a:off x="3789904" y="4334168"/>
                <a:ext cx="334421" cy="1066800"/>
              </a:xfrm>
              <a:prstGeom prst="rightBrace">
                <a:avLst>
                  <a:gd name="adj1" fmla="val 11969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58E8314-2005-4CC5-83F7-12C7D0697BC1}"/>
                  </a:ext>
                </a:extLst>
              </p:cNvPr>
              <p:cNvCxnSpPr/>
              <p:nvPr/>
            </p:nvCxnSpPr>
            <p:spPr>
              <a:xfrm>
                <a:off x="2428875" y="4334168"/>
                <a:ext cx="1276350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75363F08-1EEC-4D27-BD24-6DFADEAEF0BE}"/>
                  </a:ext>
                </a:extLst>
              </p:cNvPr>
              <p:cNvCxnSpPr/>
              <p:nvPr/>
            </p:nvCxnSpPr>
            <p:spPr>
              <a:xfrm>
                <a:off x="2428875" y="5400968"/>
                <a:ext cx="1276350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F315938-9DC4-4ED3-87A9-11E807648257}"/>
              </a:ext>
            </a:extLst>
          </p:cNvPr>
          <p:cNvSpPr/>
          <p:nvPr/>
        </p:nvSpPr>
        <p:spPr>
          <a:xfrm>
            <a:off x="3368870" y="4697778"/>
            <a:ext cx="29277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C00000"/>
                </a:solidFill>
                <a:ea typeface="阿里巴巴普惠体" panose="00020600040101010101"/>
              </a:rPr>
              <a:t>-&gt; VSCode </a:t>
            </a: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自带格式化功能完成</a:t>
            </a:r>
          </a:p>
        </p:txBody>
      </p:sp>
    </p:spTree>
    <p:extLst>
      <p:ext uri="{BB962C8B-B14F-4D97-AF65-F5344CB8AC3E}">
        <p14:creationId xmlns:p14="http://schemas.microsoft.com/office/powerpoint/2010/main" val="203745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uiExpand="1" build="p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CSS </a:t>
            </a:r>
            <a:r>
              <a:rPr lang="zh-CN" altLang="en-US"/>
              <a:t>介绍</a:t>
            </a:r>
            <a:endParaRPr lang="en-US" altLang="zh-CN"/>
          </a:p>
          <a:p>
            <a:r>
              <a:rPr lang="en-US" altLang="zh-CN" b="1">
                <a:solidFill>
                  <a:srgbClr val="C00000"/>
                </a:solidFill>
              </a:rPr>
              <a:t>CSS </a:t>
            </a:r>
            <a:r>
              <a:rPr lang="zh-CN" altLang="en-US" b="1">
                <a:solidFill>
                  <a:srgbClr val="C00000"/>
                </a:solidFill>
              </a:rPr>
              <a:t>语法规则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en-US" altLang="zh-CN"/>
              <a:t>CSS </a:t>
            </a:r>
            <a:r>
              <a:rPr lang="zh-CN" altLang="en-US"/>
              <a:t>选择器</a:t>
            </a:r>
            <a:endParaRPr lang="en-US" altLang="zh-CN"/>
          </a:p>
          <a:p>
            <a:r>
              <a:rPr lang="en-US" altLang="zh-CN"/>
              <a:t>CSS </a:t>
            </a:r>
            <a:r>
              <a:rPr lang="zh-CN" altLang="en-US"/>
              <a:t>常见样式属性</a:t>
            </a:r>
            <a:endParaRPr lang="en-US" altLang="zh-CN"/>
          </a:p>
          <a:p>
            <a:r>
              <a:rPr lang="zh-CN" altLang="en-US"/>
              <a:t>盒子模型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175423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CSS </a:t>
            </a:r>
            <a:r>
              <a:rPr lang="zh-CN" altLang="en-US"/>
              <a:t>介绍</a:t>
            </a:r>
            <a:endParaRPr lang="en-US" altLang="zh-CN"/>
          </a:p>
          <a:p>
            <a:r>
              <a:rPr lang="en-US" altLang="zh-CN"/>
              <a:t>CSS </a:t>
            </a:r>
            <a:r>
              <a:rPr lang="zh-CN" altLang="en-US"/>
              <a:t>语法规则</a:t>
            </a:r>
            <a:endParaRPr lang="en-US" altLang="zh-CN"/>
          </a:p>
          <a:p>
            <a:r>
              <a:rPr lang="en-US" altLang="zh-CN" b="1">
                <a:solidFill>
                  <a:srgbClr val="C00000"/>
                </a:solidFill>
              </a:rPr>
              <a:t>CSS </a:t>
            </a:r>
            <a:r>
              <a:rPr lang="zh-CN" altLang="en-US" b="1">
                <a:solidFill>
                  <a:srgbClr val="C00000"/>
                </a:solidFill>
              </a:rPr>
              <a:t>选择器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en-US" altLang="zh-CN"/>
              <a:t>CSS </a:t>
            </a:r>
            <a:r>
              <a:rPr lang="zh-CN" altLang="en-US"/>
              <a:t>常见样式属性</a:t>
            </a:r>
            <a:endParaRPr lang="en-US" altLang="zh-CN"/>
          </a:p>
          <a:p>
            <a:r>
              <a:rPr lang="zh-CN" altLang="en-US"/>
              <a:t>盒子模型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309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目标：掌握 </a:t>
            </a:r>
            <a:r>
              <a:rPr lang="en-US" altLang="zh-CN"/>
              <a:t>CSS </a:t>
            </a:r>
            <a:r>
              <a:rPr lang="zh-CN" altLang="en-US"/>
              <a:t>选择器的使用，能熟练使用选择器完成简单样式设置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293846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基础选择器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组合选择器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3852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目标：掌握 </a:t>
            </a:r>
            <a:r>
              <a:rPr lang="en-US" altLang="zh-CN"/>
              <a:t>CSS </a:t>
            </a:r>
            <a:r>
              <a:rPr lang="zh-CN" altLang="en-US"/>
              <a:t>选择器的使用，能熟练使用基础选择器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293846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基础选择器</a:t>
            </a:r>
            <a:endParaRPr lang="en-US" altLang="zh-CN" b="1">
              <a:solidFill>
                <a:srgbClr val="C00000"/>
              </a:solidFill>
            </a:endParaRPr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标签选择器</a:t>
            </a:r>
            <a:endParaRPr lang="en-US" altLang="zh-CN"/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类选择器</a:t>
            </a:r>
            <a:endParaRPr lang="en-US" altLang="zh-CN"/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en-US" altLang="zh-CN"/>
              <a:t>id </a:t>
            </a:r>
            <a:r>
              <a:rPr lang="zh-CN" altLang="en-US"/>
              <a:t>选择器</a:t>
            </a:r>
            <a:endParaRPr lang="en-US" altLang="zh-CN"/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通配符选择器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组合选择器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010503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3050309" cy="517190"/>
          </a:xfrm>
        </p:spPr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基础选择器 </a:t>
            </a:r>
            <a:r>
              <a:rPr lang="en-US" altLang="zh-CN"/>
              <a:t>- </a:t>
            </a:r>
            <a:r>
              <a:rPr lang="zh-CN" altLang="en-US"/>
              <a:t>标签选择器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2008900" cy="538239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选择器的作用：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15" name="文本占位符 11">
            <a:extLst>
              <a:ext uri="{FF2B5EF4-FFF2-40B4-BE49-F238E27FC236}">
                <a16:creationId xmlns:a16="http://schemas.microsoft.com/office/drawing/2014/main" id="{849C2879-E2E4-4025-B41C-D06412283109}"/>
              </a:ext>
            </a:extLst>
          </p:cNvPr>
          <p:cNvSpPr txBox="1">
            <a:spLocks/>
          </p:cNvSpPr>
          <p:nvPr/>
        </p:nvSpPr>
        <p:spPr>
          <a:xfrm>
            <a:off x="833586" y="4022761"/>
            <a:ext cx="4398817" cy="1206412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b="1">
                <a:ea typeface="阿里巴巴普惠体" panose="00020600040101010101"/>
              </a:rPr>
              <a:t>标签选择器</a:t>
            </a:r>
            <a:endParaRPr lang="en-US" altLang="zh-CN" b="1">
              <a:ea typeface="阿里巴巴普惠体" panose="00020600040101010101"/>
            </a:endParaRP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</a:rPr>
              <a:t>概念：是指用 </a:t>
            </a:r>
            <a:r>
              <a:rPr lang="en-US" altLang="zh-CN">
                <a:solidFill>
                  <a:srgbClr val="C00000"/>
                </a:solidFill>
                <a:ea typeface="阿里巴巴普惠体" panose="00020600040101010101"/>
              </a:rPr>
              <a:t>HTML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标签名 </a:t>
            </a:r>
            <a:r>
              <a:rPr lang="zh-CN" altLang="en-US">
                <a:ea typeface="阿里巴巴普惠体" panose="00020600040101010101"/>
              </a:rPr>
              <a:t>作为选择器，</a:t>
            </a:r>
            <a:endParaRPr lang="en-US" altLang="zh-CN">
              <a:ea typeface="阿里巴巴普惠体" panose="00020600040101010101"/>
            </a:endParaRP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</a:rPr>
              <a:t>          为页面中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某一种标签</a:t>
            </a:r>
            <a:r>
              <a:rPr lang="zh-CN" altLang="en-US">
                <a:ea typeface="阿里巴巴普惠体" panose="00020600040101010101"/>
              </a:rPr>
              <a:t>设定 </a:t>
            </a:r>
            <a:r>
              <a:rPr lang="en-US" altLang="zh-CN">
                <a:ea typeface="阿里巴巴普惠体" panose="00020600040101010101"/>
              </a:rPr>
              <a:t>CSS</a:t>
            </a:r>
            <a:r>
              <a:rPr lang="zh-CN" altLang="en-US">
                <a:ea typeface="阿里巴巴普惠体" panose="00020600040101010101"/>
              </a:rPr>
              <a:t>样式</a:t>
            </a:r>
            <a:endParaRPr lang="en-US" altLang="zh-CN">
              <a:ea typeface="阿里巴巴普惠体" panose="00020600040101010101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5C4172-B315-4DE0-BAF6-70F3CB0A29B7}"/>
              </a:ext>
            </a:extLst>
          </p:cNvPr>
          <p:cNvGrpSpPr/>
          <p:nvPr/>
        </p:nvGrpSpPr>
        <p:grpSpPr>
          <a:xfrm>
            <a:off x="5130972" y="2527378"/>
            <a:ext cx="4664024" cy="557759"/>
            <a:chOff x="6323208" y="2187450"/>
            <a:chExt cx="4664024" cy="557759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2E1FB6-2540-4013-AC40-90CC98E87474}"/>
                </a:ext>
              </a:extLst>
            </p:cNvPr>
            <p:cNvSpPr/>
            <p:nvPr/>
          </p:nvSpPr>
          <p:spPr>
            <a:xfrm>
              <a:off x="6323208" y="2187450"/>
              <a:ext cx="4664024" cy="557759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379C281-B324-4FD1-8B40-4B2361761CB5}"/>
                </a:ext>
              </a:extLst>
            </p:cNvPr>
            <p:cNvSpPr/>
            <p:nvPr/>
          </p:nvSpPr>
          <p:spPr>
            <a:xfrm>
              <a:off x="6424639" y="2221989"/>
              <a:ext cx="446116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我只是一个幼儿园刚毕业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30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多年的孩子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022A04C-BB8D-40B1-9F7C-3DB9EDE94B55}"/>
              </a:ext>
            </a:extLst>
          </p:cNvPr>
          <p:cNvGrpSpPr/>
          <p:nvPr/>
        </p:nvGrpSpPr>
        <p:grpSpPr>
          <a:xfrm>
            <a:off x="5126358" y="4073968"/>
            <a:ext cx="2950101" cy="1627311"/>
            <a:chOff x="1337942" y="4596386"/>
            <a:chExt cx="2950101" cy="1627311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3B7E843-4BE8-401E-AA8F-F47884865F3C}"/>
                </a:ext>
              </a:extLst>
            </p:cNvPr>
            <p:cNvSpPr/>
            <p:nvPr/>
          </p:nvSpPr>
          <p:spPr>
            <a:xfrm>
              <a:off x="1337942" y="4596386"/>
              <a:ext cx="2950101" cy="1627311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43EAAAB-3857-4DEE-8ED7-576908149A2C}"/>
                </a:ext>
              </a:extLst>
            </p:cNvPr>
            <p:cNvSpPr/>
            <p:nvPr/>
          </p:nvSpPr>
          <p:spPr>
            <a:xfrm>
              <a:off x="1337942" y="4623259"/>
              <a:ext cx="2632038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head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style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red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} 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style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head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200" y="2350240"/>
            <a:ext cx="4191340" cy="160125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</a:t>
            </a:r>
          </a:p>
          <a:p>
            <a:pPr marL="5349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将 </a:t>
            </a:r>
            <a:r>
              <a:rPr lang="en-US" altLang="zh-CN">
                <a:ea typeface="阿里巴巴普惠体" panose="00020600040101010101"/>
              </a:rPr>
              <a:t>div</a:t>
            </a:r>
            <a:r>
              <a:rPr lang="zh-CN" altLang="en-US">
                <a:ea typeface="阿里巴巴普惠体" panose="00020600040101010101"/>
              </a:rPr>
              <a:t>标签 中 的文字改成</a:t>
            </a:r>
            <a:r>
              <a:rPr lang="zh-CN" altLang="en-US" b="1">
                <a:ea typeface="阿里巴巴普惠体" panose="00020600040101010101"/>
              </a:rPr>
              <a:t>红色</a:t>
            </a:r>
            <a:endParaRPr lang="en-US" altLang="zh-CN" b="1">
              <a:ea typeface="阿里巴巴普惠体" panose="00020600040101010101"/>
            </a:endParaRPr>
          </a:p>
          <a:p>
            <a:pPr marL="360363" indent="-360363"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思路：先查找，再应用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AA968A0-68F0-4D92-BA0F-506EE1EAFAC2}"/>
              </a:ext>
            </a:extLst>
          </p:cNvPr>
          <p:cNvSpPr/>
          <p:nvPr/>
        </p:nvSpPr>
        <p:spPr>
          <a:xfrm>
            <a:off x="2594059" y="206316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</a:rPr>
              <a:t>选择标签用的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91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3050309" cy="517190"/>
          </a:xfrm>
        </p:spPr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基础选择器 </a:t>
            </a:r>
            <a:r>
              <a:rPr lang="en-US" altLang="zh-CN"/>
              <a:t>- </a:t>
            </a:r>
            <a:r>
              <a:rPr lang="zh-CN" altLang="en-US"/>
              <a:t>标签选择器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2008900" cy="538239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选择器的作用：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15" name="文本占位符 11">
            <a:extLst>
              <a:ext uri="{FF2B5EF4-FFF2-40B4-BE49-F238E27FC236}">
                <a16:creationId xmlns:a16="http://schemas.microsoft.com/office/drawing/2014/main" id="{849C2879-E2E4-4025-B41C-D06412283109}"/>
              </a:ext>
            </a:extLst>
          </p:cNvPr>
          <p:cNvSpPr txBox="1">
            <a:spLocks/>
          </p:cNvSpPr>
          <p:nvPr/>
        </p:nvSpPr>
        <p:spPr>
          <a:xfrm>
            <a:off x="833586" y="4022761"/>
            <a:ext cx="4398817" cy="1206412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b="1">
                <a:ea typeface="阿里巴巴普惠体" panose="00020600040101010101"/>
              </a:rPr>
              <a:t>标签选择器</a:t>
            </a:r>
            <a:endParaRPr lang="en-US" altLang="zh-CN" b="1">
              <a:ea typeface="阿里巴巴普惠体" panose="00020600040101010101"/>
            </a:endParaRP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</a:rPr>
              <a:t>概念：是指用 </a:t>
            </a:r>
            <a:r>
              <a:rPr lang="en-US" altLang="zh-CN">
                <a:solidFill>
                  <a:srgbClr val="C00000"/>
                </a:solidFill>
                <a:ea typeface="阿里巴巴普惠体" panose="00020600040101010101"/>
              </a:rPr>
              <a:t>HTML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标签名 </a:t>
            </a:r>
            <a:r>
              <a:rPr lang="zh-CN" altLang="en-US">
                <a:ea typeface="阿里巴巴普惠体" panose="00020600040101010101"/>
              </a:rPr>
              <a:t>作为选择器，</a:t>
            </a:r>
            <a:endParaRPr lang="en-US" altLang="zh-CN">
              <a:ea typeface="阿里巴巴普惠体" panose="00020600040101010101"/>
            </a:endParaRP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</a:rPr>
              <a:t>          为页面中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某一种标签</a:t>
            </a:r>
            <a:r>
              <a:rPr lang="zh-CN" altLang="en-US">
                <a:ea typeface="阿里巴巴普惠体" panose="00020600040101010101"/>
              </a:rPr>
              <a:t>设定 </a:t>
            </a:r>
            <a:r>
              <a:rPr lang="en-US" altLang="zh-CN">
                <a:ea typeface="阿里巴巴普惠体" panose="00020600040101010101"/>
              </a:rPr>
              <a:t>CSS</a:t>
            </a:r>
            <a:r>
              <a:rPr lang="zh-CN" altLang="en-US">
                <a:ea typeface="阿里巴巴普惠体" panose="00020600040101010101"/>
              </a:rPr>
              <a:t>样式</a:t>
            </a:r>
            <a:endParaRPr lang="en-US" altLang="zh-CN">
              <a:ea typeface="阿里巴巴普惠体" panose="00020600040101010101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5C4172-B315-4DE0-BAF6-70F3CB0A29B7}"/>
              </a:ext>
            </a:extLst>
          </p:cNvPr>
          <p:cNvGrpSpPr/>
          <p:nvPr/>
        </p:nvGrpSpPr>
        <p:grpSpPr>
          <a:xfrm>
            <a:off x="5130972" y="2527378"/>
            <a:ext cx="4664024" cy="557759"/>
            <a:chOff x="6323208" y="2187450"/>
            <a:chExt cx="4664024" cy="557759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2E1FB6-2540-4013-AC40-90CC98E87474}"/>
                </a:ext>
              </a:extLst>
            </p:cNvPr>
            <p:cNvSpPr/>
            <p:nvPr/>
          </p:nvSpPr>
          <p:spPr>
            <a:xfrm>
              <a:off x="6323208" y="2187450"/>
              <a:ext cx="4664024" cy="557759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379C281-B324-4FD1-8B40-4B2361761CB5}"/>
                </a:ext>
              </a:extLst>
            </p:cNvPr>
            <p:cNvSpPr/>
            <p:nvPr/>
          </p:nvSpPr>
          <p:spPr>
            <a:xfrm>
              <a:off x="6424639" y="2221989"/>
              <a:ext cx="446116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我只是一个幼儿园刚毕业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30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多年的孩子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022A04C-BB8D-40B1-9F7C-3DB9EDE94B55}"/>
              </a:ext>
            </a:extLst>
          </p:cNvPr>
          <p:cNvGrpSpPr/>
          <p:nvPr/>
        </p:nvGrpSpPr>
        <p:grpSpPr>
          <a:xfrm>
            <a:off x="5126358" y="4073968"/>
            <a:ext cx="2950101" cy="2058198"/>
            <a:chOff x="1337942" y="4596386"/>
            <a:chExt cx="2950101" cy="2058198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3B7E843-4BE8-401E-AA8F-F47884865F3C}"/>
                </a:ext>
              </a:extLst>
            </p:cNvPr>
            <p:cNvSpPr/>
            <p:nvPr/>
          </p:nvSpPr>
          <p:spPr>
            <a:xfrm>
              <a:off x="1337942" y="4596386"/>
              <a:ext cx="2950101" cy="2031325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43EAAAB-3857-4DEE-8ED7-576908149A2C}"/>
                </a:ext>
              </a:extLst>
            </p:cNvPr>
            <p:cNvSpPr/>
            <p:nvPr/>
          </p:nvSpPr>
          <p:spPr>
            <a:xfrm>
              <a:off x="1337942" y="4623259"/>
              <a:ext cx="2632038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head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style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标签名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  </a:t>
              </a:r>
              <a:r>
                <a:rPr lang="zh-CN" altLang="en-US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属性名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1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属性值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1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  </a:t>
              </a:r>
              <a:r>
                <a:rPr lang="zh-CN" altLang="en-US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属性名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2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属性值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2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...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} 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style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head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200" y="2350240"/>
            <a:ext cx="4191340" cy="160125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</a:t>
            </a:r>
          </a:p>
          <a:p>
            <a:pPr marL="5349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将 </a:t>
            </a:r>
            <a:r>
              <a:rPr lang="en-US" altLang="zh-CN">
                <a:ea typeface="阿里巴巴普惠体" panose="00020600040101010101"/>
              </a:rPr>
              <a:t>div</a:t>
            </a:r>
            <a:r>
              <a:rPr lang="zh-CN" altLang="en-US">
                <a:ea typeface="阿里巴巴普惠体" panose="00020600040101010101"/>
              </a:rPr>
              <a:t>标签 中 的文字改成</a:t>
            </a:r>
            <a:r>
              <a:rPr lang="zh-CN" altLang="en-US" b="1">
                <a:ea typeface="阿里巴巴普惠体" panose="00020600040101010101"/>
              </a:rPr>
              <a:t>红色</a:t>
            </a:r>
            <a:endParaRPr lang="en-US" altLang="zh-CN" b="1">
              <a:ea typeface="阿里巴巴普惠体" panose="00020600040101010101"/>
            </a:endParaRPr>
          </a:p>
          <a:p>
            <a:pPr marL="360363" indent="-360363"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思路：先查找，再应用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AA968A0-68F0-4D92-BA0F-506EE1EAFAC2}"/>
              </a:ext>
            </a:extLst>
          </p:cNvPr>
          <p:cNvSpPr/>
          <p:nvPr/>
        </p:nvSpPr>
        <p:spPr>
          <a:xfrm>
            <a:off x="2594059" y="206316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</a:rPr>
              <a:t>选择标签用的</a:t>
            </a:r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3374513-AD7F-430A-B117-D9A33EBE0B0A}"/>
              </a:ext>
            </a:extLst>
          </p:cNvPr>
          <p:cNvGrpSpPr/>
          <p:nvPr/>
        </p:nvGrpSpPr>
        <p:grpSpPr>
          <a:xfrm>
            <a:off x="1249783" y="6282656"/>
            <a:ext cx="5827872" cy="338554"/>
            <a:chOff x="2660345" y="5926570"/>
            <a:chExt cx="5827872" cy="338554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4D1EED8-254A-4EBB-8003-6CF79643D73A}"/>
                </a:ext>
              </a:extLst>
            </p:cNvPr>
            <p:cNvSpPr txBox="1"/>
            <p:nvPr/>
          </p:nvSpPr>
          <p:spPr>
            <a:xfrm>
              <a:off x="2939804" y="5926570"/>
              <a:ext cx="5548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缺点：只能针对某一种标签设置样式，无法差异化</a:t>
              </a:r>
              <a:endParaRPr lang="zh-CN" altLang="en-US" sz="16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sp>
          <p:nvSpPr>
            <p:cNvPr id="22" name="Shape 2401">
              <a:extLst>
                <a:ext uri="{FF2B5EF4-FFF2-40B4-BE49-F238E27FC236}">
                  <a16:creationId xmlns:a16="http://schemas.microsoft.com/office/drawing/2014/main" id="{0DBB3EE3-A5A1-48F4-94BF-70BDEF3FD14A}"/>
                </a:ext>
              </a:extLst>
            </p:cNvPr>
            <p:cNvSpPr/>
            <p:nvPr/>
          </p:nvSpPr>
          <p:spPr>
            <a:xfrm>
              <a:off x="2660345" y="5963362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782" y="5891"/>
                  </a:moveTo>
                  <a:lnTo>
                    <a:pt x="9818" y="5891"/>
                  </a:lnTo>
                  <a:cubicBezTo>
                    <a:pt x="9547" y="5891"/>
                    <a:pt x="9327" y="6111"/>
                    <a:pt x="9327" y="6382"/>
                  </a:cubicBezTo>
                  <a:cubicBezTo>
                    <a:pt x="9327" y="6394"/>
                    <a:pt x="9334" y="6405"/>
                    <a:pt x="9334" y="6417"/>
                  </a:cubicBezTo>
                  <a:lnTo>
                    <a:pt x="9328" y="6417"/>
                  </a:lnTo>
                  <a:lnTo>
                    <a:pt x="9819" y="12308"/>
                  </a:lnTo>
                  <a:lnTo>
                    <a:pt x="9825" y="12307"/>
                  </a:lnTo>
                  <a:cubicBezTo>
                    <a:pt x="9844" y="12562"/>
                    <a:pt x="10050" y="12764"/>
                    <a:pt x="10309" y="12764"/>
                  </a:cubicBezTo>
                  <a:lnTo>
                    <a:pt x="11291" y="12764"/>
                  </a:lnTo>
                  <a:cubicBezTo>
                    <a:pt x="11550" y="12764"/>
                    <a:pt x="11756" y="12562"/>
                    <a:pt x="11775" y="12307"/>
                  </a:cubicBezTo>
                  <a:lnTo>
                    <a:pt x="11781" y="12308"/>
                  </a:lnTo>
                  <a:lnTo>
                    <a:pt x="12272" y="6417"/>
                  </a:lnTo>
                  <a:lnTo>
                    <a:pt x="12266" y="6417"/>
                  </a:lnTo>
                  <a:cubicBezTo>
                    <a:pt x="12267" y="6405"/>
                    <a:pt x="12273" y="6394"/>
                    <a:pt x="12273" y="6382"/>
                  </a:cubicBezTo>
                  <a:cubicBezTo>
                    <a:pt x="12273" y="6111"/>
                    <a:pt x="12053" y="5891"/>
                    <a:pt x="11782" y="5891"/>
                  </a:cubicBezTo>
                  <a:moveTo>
                    <a:pt x="10800" y="13745"/>
                  </a:moveTo>
                  <a:cubicBezTo>
                    <a:pt x="10258" y="13745"/>
                    <a:pt x="9818" y="14186"/>
                    <a:pt x="9818" y="14727"/>
                  </a:cubicBezTo>
                  <a:cubicBezTo>
                    <a:pt x="9818" y="15269"/>
                    <a:pt x="10258" y="15709"/>
                    <a:pt x="10800" y="15709"/>
                  </a:cubicBezTo>
                  <a:cubicBezTo>
                    <a:pt x="11342" y="15709"/>
                    <a:pt x="11782" y="15269"/>
                    <a:pt x="11782" y="14727"/>
                  </a:cubicBezTo>
                  <a:cubicBezTo>
                    <a:pt x="11782" y="14186"/>
                    <a:pt x="11342" y="13745"/>
                    <a:pt x="10800" y="13745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86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535545" cy="517190"/>
          </a:xfrm>
        </p:spPr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基础选择器</a:t>
            </a:r>
            <a:endParaRPr lang="en-US" altLang="zh-CN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5C4172-B315-4DE0-BAF6-70F3CB0A29B7}"/>
              </a:ext>
            </a:extLst>
          </p:cNvPr>
          <p:cNvGrpSpPr/>
          <p:nvPr/>
        </p:nvGrpSpPr>
        <p:grpSpPr>
          <a:xfrm>
            <a:off x="5008419" y="3429000"/>
            <a:ext cx="4600802" cy="1332451"/>
            <a:chOff x="6323208" y="2187450"/>
            <a:chExt cx="4600802" cy="1332451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2E1FB6-2540-4013-AC40-90CC98E87474}"/>
                </a:ext>
              </a:extLst>
            </p:cNvPr>
            <p:cNvSpPr/>
            <p:nvPr/>
          </p:nvSpPr>
          <p:spPr>
            <a:xfrm>
              <a:off x="6323208" y="2187450"/>
              <a:ext cx="4600802" cy="1332451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379C281-B324-4FD1-8B40-4B2361761CB5}"/>
                </a:ext>
              </a:extLst>
            </p:cNvPr>
            <p:cNvSpPr/>
            <p:nvPr/>
          </p:nvSpPr>
          <p:spPr>
            <a:xfrm>
              <a:off x="6323208" y="2303008"/>
              <a:ext cx="4514272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我只是一个幼儿园刚毕业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30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多年的孩子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5156368" cy="3266352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b="1">
                <a:ea typeface="阿里巴巴普惠体" panose="00020600040101010101"/>
              </a:rPr>
              <a:t>类选择器</a:t>
            </a:r>
            <a:r>
              <a:rPr lang="en-US" altLang="zh-CN" b="1">
                <a:ea typeface="阿里巴巴普惠体" panose="00020600040101010101"/>
              </a:rPr>
              <a:t>(class</a:t>
            </a:r>
            <a:r>
              <a:rPr lang="zh-CN" altLang="en-US" b="1">
                <a:ea typeface="阿里巴巴普惠体" panose="00020600040101010101"/>
              </a:rPr>
              <a:t>选择器</a:t>
            </a:r>
            <a:r>
              <a:rPr lang="en-US" altLang="zh-CN" b="1">
                <a:ea typeface="阿里巴巴普惠体" panose="00020600040101010101"/>
              </a:rPr>
              <a:t>)</a:t>
            </a: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</a:rPr>
              <a:t>通过 </a:t>
            </a:r>
            <a:r>
              <a:rPr lang="en-US" altLang="zh-CN">
                <a:solidFill>
                  <a:srgbClr val="C00000"/>
                </a:solidFill>
                <a:ea typeface="阿里巴巴普惠体" panose="00020600040101010101"/>
              </a:rPr>
              <a:t>class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属性值 </a:t>
            </a:r>
            <a:r>
              <a:rPr lang="zh-CN" altLang="en-US">
                <a:ea typeface="阿里巴巴普惠体" panose="00020600040101010101"/>
              </a:rPr>
              <a:t>来查找标签</a:t>
            </a:r>
            <a:endParaRPr lang="en-US" altLang="zh-CN">
              <a:ea typeface="阿里巴巴普惠体" panose="00020600040101010101"/>
            </a:endParaRPr>
          </a:p>
          <a:p>
            <a:pPr marL="360000" lvl="1" indent="0">
              <a:buNone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</a:t>
            </a:r>
            <a:endParaRPr lang="en-US" altLang="zh-CN">
              <a:ea typeface="阿里巴巴普惠体" panose="00020600040101010101"/>
            </a:endParaRP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</a:rPr>
              <a:t>设置第</a:t>
            </a:r>
            <a:r>
              <a:rPr lang="en-US" altLang="zh-CN">
                <a:ea typeface="阿里巴巴普惠体" panose="00020600040101010101"/>
              </a:rPr>
              <a:t>1</a:t>
            </a:r>
            <a:r>
              <a:rPr lang="zh-CN" altLang="en-US">
                <a:ea typeface="阿里巴巴普惠体" panose="00020600040101010101"/>
              </a:rPr>
              <a:t>个和第</a:t>
            </a:r>
            <a:r>
              <a:rPr lang="en-US" altLang="zh-CN">
                <a:ea typeface="阿里巴巴普惠体" panose="00020600040101010101"/>
              </a:rPr>
              <a:t>3</a:t>
            </a:r>
            <a:r>
              <a:rPr lang="zh-CN" altLang="en-US">
                <a:ea typeface="阿里巴巴普惠体" panose="00020600040101010101"/>
              </a:rPr>
              <a:t>个</a:t>
            </a:r>
            <a:r>
              <a:rPr lang="en-US" altLang="zh-CN">
                <a:ea typeface="阿里巴巴普惠体" panose="00020600040101010101"/>
              </a:rPr>
              <a:t>div </a:t>
            </a:r>
            <a:r>
              <a:rPr lang="zh-CN" altLang="en-US">
                <a:ea typeface="阿里巴巴普惠体" panose="00020600040101010101"/>
              </a:rPr>
              <a:t>字体为红色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FD168D-9BB4-476F-9C8A-9F94BCC9ACDD}"/>
              </a:ext>
            </a:extLst>
          </p:cNvPr>
          <p:cNvSpPr/>
          <p:nvPr/>
        </p:nvSpPr>
        <p:spPr>
          <a:xfrm>
            <a:off x="2251022" y="1254740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/>
              </a:rPr>
              <a:t>类选择器</a:t>
            </a:r>
          </a:p>
        </p:txBody>
      </p:sp>
    </p:spTree>
    <p:extLst>
      <p:ext uri="{BB962C8B-B14F-4D97-AF65-F5344CB8AC3E}">
        <p14:creationId xmlns:p14="http://schemas.microsoft.com/office/powerpoint/2010/main" val="200566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535545" cy="517190"/>
          </a:xfrm>
        </p:spPr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基础选择器</a:t>
            </a:r>
            <a:endParaRPr lang="en-US" altLang="zh-CN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5C4172-B315-4DE0-BAF6-70F3CB0A29B7}"/>
              </a:ext>
            </a:extLst>
          </p:cNvPr>
          <p:cNvGrpSpPr/>
          <p:nvPr/>
        </p:nvGrpSpPr>
        <p:grpSpPr>
          <a:xfrm>
            <a:off x="4784436" y="3429000"/>
            <a:ext cx="6345381" cy="1332451"/>
            <a:chOff x="6323207" y="2187450"/>
            <a:chExt cx="6345381" cy="1332451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2E1FB6-2540-4013-AC40-90CC98E87474}"/>
                </a:ext>
              </a:extLst>
            </p:cNvPr>
            <p:cNvSpPr/>
            <p:nvPr/>
          </p:nvSpPr>
          <p:spPr>
            <a:xfrm>
              <a:off x="6323207" y="2187450"/>
              <a:ext cx="6345381" cy="1332451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379C281-B324-4FD1-8B40-4B2361761CB5}"/>
                </a:ext>
              </a:extLst>
            </p:cNvPr>
            <p:cNvSpPr/>
            <p:nvPr/>
          </p:nvSpPr>
          <p:spPr>
            <a:xfrm>
              <a:off x="6424639" y="2221989"/>
              <a:ext cx="6068459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 </a:t>
              </a:r>
              <a:r>
                <a:rPr lang="en-US" altLang="zh-CN" sz="1400" b="1">
                  <a:solidFill>
                    <a:srgbClr val="C00000"/>
                  </a:solidFill>
                  <a:latin typeface="Fira Code,Consolas,  Courier New"/>
                  <a:ea typeface="阿里巴巴普惠体" panose="00020600040101010101"/>
                </a:rPr>
                <a:t>class="reddiv"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我只是一个幼儿园刚毕业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30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多年的孩子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 </a:t>
              </a:r>
              <a:r>
                <a:rPr lang="en-US" altLang="zh-CN" sz="1400" b="1">
                  <a:solidFill>
                    <a:srgbClr val="C00000"/>
                  </a:solidFill>
                  <a:latin typeface="Fira Code,Consolas,  Courier New"/>
                  <a:ea typeface="阿里巴巴普惠体" panose="00020600040101010101"/>
                </a:rPr>
                <a:t>class="reddiv"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022A04C-BB8D-40B1-9F7C-3DB9EDE94B55}"/>
              </a:ext>
            </a:extLst>
          </p:cNvPr>
          <p:cNvGrpSpPr/>
          <p:nvPr/>
        </p:nvGrpSpPr>
        <p:grpSpPr>
          <a:xfrm>
            <a:off x="1330164" y="4595941"/>
            <a:ext cx="2086220" cy="838772"/>
            <a:chOff x="1337942" y="4596387"/>
            <a:chExt cx="2078005" cy="83877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3B7E843-4BE8-401E-AA8F-F47884865F3C}"/>
                </a:ext>
              </a:extLst>
            </p:cNvPr>
            <p:cNvSpPr/>
            <p:nvPr/>
          </p:nvSpPr>
          <p:spPr>
            <a:xfrm>
              <a:off x="1337942" y="4596387"/>
              <a:ext cx="2078005" cy="838772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43EAAAB-3857-4DEE-8ED7-576908149A2C}"/>
                </a:ext>
              </a:extLst>
            </p:cNvPr>
            <p:cNvSpPr/>
            <p:nvPr/>
          </p:nvSpPr>
          <p:spPr>
            <a:xfrm>
              <a:off x="1337942" y="4696495"/>
              <a:ext cx="207800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.reddiv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red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5156368" cy="142138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b="1">
                <a:ea typeface="阿里巴巴普惠体" panose="00020600040101010101"/>
              </a:rPr>
              <a:t>类选择器</a:t>
            </a:r>
            <a:r>
              <a:rPr lang="en-US" altLang="zh-CN" b="1">
                <a:ea typeface="阿里巴巴普惠体" panose="00020600040101010101"/>
              </a:rPr>
              <a:t>(class</a:t>
            </a:r>
            <a:r>
              <a:rPr lang="zh-CN" altLang="en-US" b="1">
                <a:ea typeface="阿里巴巴普惠体" panose="00020600040101010101"/>
              </a:rPr>
              <a:t>选择器</a:t>
            </a:r>
            <a:r>
              <a:rPr lang="en-US" altLang="zh-CN" b="1">
                <a:ea typeface="阿里巴巴普惠体" panose="00020600040101010101"/>
              </a:rPr>
              <a:t>)</a:t>
            </a: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</a:rPr>
              <a:t>通过 </a:t>
            </a:r>
            <a:r>
              <a:rPr lang="en-US" altLang="zh-CN">
                <a:solidFill>
                  <a:srgbClr val="C00000"/>
                </a:solidFill>
                <a:ea typeface="阿里巴巴普惠体" panose="00020600040101010101"/>
              </a:rPr>
              <a:t>class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属性值 </a:t>
            </a:r>
            <a:r>
              <a:rPr lang="zh-CN" altLang="en-US">
                <a:ea typeface="阿里巴巴普惠体" panose="00020600040101010101"/>
              </a:rPr>
              <a:t>来查找标签</a:t>
            </a:r>
            <a:endParaRPr lang="en-US" altLang="zh-CN">
              <a:ea typeface="阿里巴巴普惠体" panose="00020600040101010101"/>
            </a:endParaRPr>
          </a:p>
          <a:p>
            <a:pPr marL="360000" lvl="1" indent="0">
              <a:buNone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</a:t>
            </a:r>
            <a:endParaRPr lang="en-US" altLang="zh-CN">
              <a:ea typeface="阿里巴巴普惠体" panose="00020600040101010101"/>
            </a:endParaRP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</a:rPr>
              <a:t>设置第</a:t>
            </a:r>
            <a:r>
              <a:rPr lang="en-US" altLang="zh-CN">
                <a:ea typeface="阿里巴巴普惠体" panose="00020600040101010101"/>
              </a:rPr>
              <a:t>1</a:t>
            </a:r>
            <a:r>
              <a:rPr lang="zh-CN" altLang="en-US">
                <a:ea typeface="阿里巴巴普惠体" panose="00020600040101010101"/>
              </a:rPr>
              <a:t>个和第</a:t>
            </a:r>
            <a:r>
              <a:rPr lang="en-US" altLang="zh-CN">
                <a:ea typeface="阿里巴巴普惠体" panose="00020600040101010101"/>
              </a:rPr>
              <a:t>3</a:t>
            </a:r>
            <a:r>
              <a:rPr lang="zh-CN" altLang="en-US">
                <a:ea typeface="阿里巴巴普惠体" panose="00020600040101010101"/>
              </a:rPr>
              <a:t>个</a:t>
            </a:r>
            <a:r>
              <a:rPr lang="en-US" altLang="zh-CN">
                <a:ea typeface="阿里巴巴普惠体" panose="00020600040101010101"/>
              </a:rPr>
              <a:t>div </a:t>
            </a:r>
            <a:r>
              <a:rPr lang="zh-CN" altLang="en-US">
                <a:ea typeface="阿里巴巴普惠体" panose="00020600040101010101"/>
              </a:rPr>
              <a:t>字体为红色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实现：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FD168D-9BB4-476F-9C8A-9F94BCC9ACDD}"/>
              </a:ext>
            </a:extLst>
          </p:cNvPr>
          <p:cNvSpPr/>
          <p:nvPr/>
        </p:nvSpPr>
        <p:spPr>
          <a:xfrm>
            <a:off x="2251022" y="1254740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/>
              </a:rPr>
              <a:t>类选择器</a:t>
            </a:r>
          </a:p>
        </p:txBody>
      </p:sp>
    </p:spTree>
    <p:extLst>
      <p:ext uri="{BB962C8B-B14F-4D97-AF65-F5344CB8AC3E}">
        <p14:creationId xmlns:p14="http://schemas.microsoft.com/office/powerpoint/2010/main" val="68427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8190" y="1830980"/>
            <a:ext cx="3982227" cy="3196039"/>
          </a:xfrm>
        </p:spPr>
        <p:txBody>
          <a:bodyPr/>
          <a:lstStyle/>
          <a:p>
            <a:r>
              <a:rPr lang="en-US" altLang="zh-CN"/>
              <a:t>CSS </a:t>
            </a:r>
            <a:r>
              <a:rPr lang="zh-CN" altLang="en-US"/>
              <a:t>介绍</a:t>
            </a:r>
            <a:endParaRPr lang="en-US" altLang="zh-CN"/>
          </a:p>
          <a:p>
            <a:r>
              <a:rPr lang="en-US" altLang="zh-CN"/>
              <a:t>CSS </a:t>
            </a:r>
            <a:r>
              <a:rPr lang="zh-CN" altLang="en-US"/>
              <a:t>语法规则</a:t>
            </a:r>
            <a:endParaRPr lang="en-US" altLang="zh-CN"/>
          </a:p>
          <a:p>
            <a:r>
              <a:rPr lang="en-US" altLang="zh-CN"/>
              <a:t>CSS </a:t>
            </a:r>
            <a:r>
              <a:rPr lang="zh-CN" altLang="en-US"/>
              <a:t>选择器</a:t>
            </a:r>
            <a:endParaRPr lang="en-US" altLang="zh-CN"/>
          </a:p>
          <a:p>
            <a:r>
              <a:rPr lang="en-US" altLang="zh-CN"/>
              <a:t>CSS </a:t>
            </a:r>
            <a:r>
              <a:rPr lang="zh-CN" altLang="en-US"/>
              <a:t>常见样式属性</a:t>
            </a:r>
            <a:endParaRPr lang="en-US" altLang="zh-CN"/>
          </a:p>
          <a:p>
            <a:r>
              <a:rPr lang="zh-CN" altLang="en-US"/>
              <a:t>盒子模型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879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535545" cy="517190"/>
          </a:xfrm>
        </p:spPr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基础选择器</a:t>
            </a:r>
            <a:endParaRPr lang="en-US" altLang="zh-CN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5C4172-B315-4DE0-BAF6-70F3CB0A29B7}"/>
              </a:ext>
            </a:extLst>
          </p:cNvPr>
          <p:cNvGrpSpPr/>
          <p:nvPr/>
        </p:nvGrpSpPr>
        <p:grpSpPr>
          <a:xfrm>
            <a:off x="4784436" y="3429000"/>
            <a:ext cx="6345381" cy="1332451"/>
            <a:chOff x="6323207" y="2187450"/>
            <a:chExt cx="6345381" cy="1332451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2E1FB6-2540-4013-AC40-90CC98E87474}"/>
                </a:ext>
              </a:extLst>
            </p:cNvPr>
            <p:cNvSpPr/>
            <p:nvPr/>
          </p:nvSpPr>
          <p:spPr>
            <a:xfrm>
              <a:off x="6323207" y="2187450"/>
              <a:ext cx="6345381" cy="1332451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379C281-B324-4FD1-8B40-4B2361761CB5}"/>
                </a:ext>
              </a:extLst>
            </p:cNvPr>
            <p:cNvSpPr/>
            <p:nvPr/>
          </p:nvSpPr>
          <p:spPr>
            <a:xfrm>
              <a:off x="6424639" y="2221989"/>
              <a:ext cx="6068459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 </a:t>
              </a:r>
              <a:r>
                <a:rPr lang="en-US" altLang="zh-CN" sz="1400" b="1">
                  <a:solidFill>
                    <a:srgbClr val="C00000"/>
                  </a:solidFill>
                  <a:latin typeface="Fira Code,Consolas,  Courier New"/>
                  <a:ea typeface="阿里巴巴普惠体" panose="00020600040101010101"/>
                </a:rPr>
                <a:t>class="reddiv"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我只是一个幼儿园刚毕业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30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多年的孩子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 </a:t>
              </a:r>
              <a:r>
                <a:rPr lang="en-US" altLang="zh-CN" sz="1400" b="1">
                  <a:solidFill>
                    <a:srgbClr val="C00000"/>
                  </a:solidFill>
                  <a:latin typeface="Fira Code,Consolas,  Courier New"/>
                  <a:ea typeface="阿里巴巴普惠体" panose="00020600040101010101"/>
                </a:rPr>
                <a:t>class="reddiv"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022A04C-BB8D-40B1-9F7C-3DB9EDE94B55}"/>
              </a:ext>
            </a:extLst>
          </p:cNvPr>
          <p:cNvGrpSpPr/>
          <p:nvPr/>
        </p:nvGrpSpPr>
        <p:grpSpPr>
          <a:xfrm>
            <a:off x="1330164" y="4595941"/>
            <a:ext cx="2086220" cy="1317000"/>
            <a:chOff x="1337942" y="4596387"/>
            <a:chExt cx="2078005" cy="131700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3B7E843-4BE8-401E-AA8F-F47884865F3C}"/>
                </a:ext>
              </a:extLst>
            </p:cNvPr>
            <p:cNvSpPr/>
            <p:nvPr/>
          </p:nvSpPr>
          <p:spPr>
            <a:xfrm>
              <a:off x="1337942" y="4596387"/>
              <a:ext cx="2078005" cy="1317000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43EAAAB-3857-4DEE-8ED7-576908149A2C}"/>
                </a:ext>
              </a:extLst>
            </p:cNvPr>
            <p:cNvSpPr/>
            <p:nvPr/>
          </p:nvSpPr>
          <p:spPr>
            <a:xfrm>
              <a:off x="1337942" y="4696495"/>
              <a:ext cx="2078005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.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类名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zh-CN" altLang="en-US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属性名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1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属性值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1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zh-CN" altLang="en-US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属性名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2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属性值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2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...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5156368" cy="142138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b="1">
                <a:ea typeface="阿里巴巴普惠体" panose="00020600040101010101"/>
              </a:rPr>
              <a:t>类选择器</a:t>
            </a:r>
            <a:r>
              <a:rPr lang="en-US" altLang="zh-CN" b="1">
                <a:ea typeface="阿里巴巴普惠体" panose="00020600040101010101"/>
              </a:rPr>
              <a:t>(class</a:t>
            </a:r>
            <a:r>
              <a:rPr lang="zh-CN" altLang="en-US" b="1">
                <a:ea typeface="阿里巴巴普惠体" panose="00020600040101010101"/>
              </a:rPr>
              <a:t>选择器</a:t>
            </a:r>
            <a:r>
              <a:rPr lang="en-US" altLang="zh-CN" b="1">
                <a:ea typeface="阿里巴巴普惠体" panose="00020600040101010101"/>
              </a:rPr>
              <a:t>)</a:t>
            </a: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</a:rPr>
              <a:t>通过 </a:t>
            </a:r>
            <a:r>
              <a:rPr lang="en-US" altLang="zh-CN">
                <a:solidFill>
                  <a:srgbClr val="C00000"/>
                </a:solidFill>
                <a:ea typeface="阿里巴巴普惠体" panose="00020600040101010101"/>
              </a:rPr>
              <a:t>class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属性值 </a:t>
            </a:r>
            <a:r>
              <a:rPr lang="zh-CN" altLang="en-US">
                <a:ea typeface="阿里巴巴普惠体" panose="00020600040101010101"/>
              </a:rPr>
              <a:t>来查找标签</a:t>
            </a:r>
            <a:endParaRPr lang="en-US" altLang="zh-CN">
              <a:ea typeface="阿里巴巴普惠体" panose="00020600040101010101"/>
            </a:endParaRPr>
          </a:p>
          <a:p>
            <a:pPr marL="360000" lvl="1" indent="0">
              <a:buNone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</a:t>
            </a:r>
            <a:endParaRPr lang="en-US" altLang="zh-CN">
              <a:ea typeface="阿里巴巴普惠体" panose="00020600040101010101"/>
            </a:endParaRP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</a:rPr>
              <a:t>设置第</a:t>
            </a:r>
            <a:r>
              <a:rPr lang="en-US" altLang="zh-CN">
                <a:ea typeface="阿里巴巴普惠体" panose="00020600040101010101"/>
              </a:rPr>
              <a:t>1</a:t>
            </a:r>
            <a:r>
              <a:rPr lang="zh-CN" altLang="en-US">
                <a:ea typeface="阿里巴巴普惠体" panose="00020600040101010101"/>
              </a:rPr>
              <a:t>个和第</a:t>
            </a:r>
            <a:r>
              <a:rPr lang="en-US" altLang="zh-CN">
                <a:ea typeface="阿里巴巴普惠体" panose="00020600040101010101"/>
              </a:rPr>
              <a:t>3</a:t>
            </a:r>
            <a:r>
              <a:rPr lang="zh-CN" altLang="en-US">
                <a:ea typeface="阿里巴巴普惠体" panose="00020600040101010101"/>
              </a:rPr>
              <a:t>个</a:t>
            </a:r>
            <a:r>
              <a:rPr lang="en-US" altLang="zh-CN">
                <a:ea typeface="阿里巴巴普惠体" panose="00020600040101010101"/>
              </a:rPr>
              <a:t>div </a:t>
            </a:r>
            <a:r>
              <a:rPr lang="zh-CN" altLang="en-US">
                <a:ea typeface="阿里巴巴普惠体" panose="00020600040101010101"/>
              </a:rPr>
              <a:t>字体为红色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语法：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FD168D-9BB4-476F-9C8A-9F94BCC9ACDD}"/>
              </a:ext>
            </a:extLst>
          </p:cNvPr>
          <p:cNvSpPr/>
          <p:nvPr/>
        </p:nvSpPr>
        <p:spPr>
          <a:xfrm>
            <a:off x="2251022" y="1254740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/>
              </a:rPr>
              <a:t>类选择器</a:t>
            </a:r>
          </a:p>
        </p:txBody>
      </p:sp>
    </p:spTree>
    <p:extLst>
      <p:ext uri="{BB962C8B-B14F-4D97-AF65-F5344CB8AC3E}">
        <p14:creationId xmlns:p14="http://schemas.microsoft.com/office/powerpoint/2010/main" val="122798610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535545" cy="517190"/>
          </a:xfrm>
        </p:spPr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基础选择器</a:t>
            </a:r>
            <a:endParaRPr lang="en-US" altLang="zh-CN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5C4172-B315-4DE0-BAF6-70F3CB0A29B7}"/>
              </a:ext>
            </a:extLst>
          </p:cNvPr>
          <p:cNvGrpSpPr/>
          <p:nvPr/>
        </p:nvGrpSpPr>
        <p:grpSpPr>
          <a:xfrm>
            <a:off x="4784436" y="3429000"/>
            <a:ext cx="6345381" cy="1419534"/>
            <a:chOff x="6323207" y="2187450"/>
            <a:chExt cx="6345381" cy="141953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2E1FB6-2540-4013-AC40-90CC98E87474}"/>
                </a:ext>
              </a:extLst>
            </p:cNvPr>
            <p:cNvSpPr/>
            <p:nvPr/>
          </p:nvSpPr>
          <p:spPr>
            <a:xfrm>
              <a:off x="6323207" y="2187450"/>
              <a:ext cx="6345381" cy="1419534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379C281-B324-4FD1-8B40-4B2361761CB5}"/>
                </a:ext>
              </a:extLst>
            </p:cNvPr>
            <p:cNvSpPr/>
            <p:nvPr/>
          </p:nvSpPr>
          <p:spPr>
            <a:xfrm>
              <a:off x="6424639" y="2221989"/>
              <a:ext cx="6068459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 </a:t>
              </a:r>
              <a:r>
                <a:rPr lang="en-US" altLang="zh-CN" sz="1400" b="1">
                  <a:solidFill>
                    <a:srgbClr val="C00000"/>
                  </a:solidFill>
                  <a:latin typeface="Fira Code,Consolas,  Courier New"/>
                  <a:ea typeface="阿里巴巴普惠体" panose="00020600040101010101"/>
                </a:rPr>
                <a:t>class="reddiv"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我只是一个幼儿园刚毕业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30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多年的孩子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 </a:t>
              </a:r>
              <a:r>
                <a:rPr lang="en-US" altLang="zh-CN" sz="1400" b="1">
                  <a:solidFill>
                    <a:srgbClr val="C00000"/>
                  </a:solidFill>
                  <a:latin typeface="Fira Code,Consolas,  Courier New"/>
                  <a:ea typeface="阿里巴巴普惠体" panose="00020600040101010101"/>
                </a:rPr>
                <a:t>class="reddiv"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  <a:p>
              <a:r>
                <a:rPr lang="en-US" altLang="zh-CN" sz="1400" b="1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 b="1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 </a:t>
              </a:r>
              <a:r>
                <a:rPr lang="en-US" altLang="zh-CN" sz="1400" b="1">
                  <a:solidFill>
                    <a:srgbClr val="C00000"/>
                  </a:solidFill>
                  <a:latin typeface="Fira Code,Consolas,  Courier New"/>
                  <a:ea typeface="阿里巴巴普惠体" panose="00020600040101010101"/>
                </a:rPr>
                <a:t>class="reddiv"</a:t>
              </a:r>
              <a:r>
                <a:rPr lang="en-US" altLang="zh-CN" sz="1400" b="1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你讨厌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,</a:t>
              </a:r>
              <a:r>
                <a:rPr lang="zh-CN" altLang="en-US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死鬼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,</a:t>
              </a:r>
              <a:r>
                <a:rPr lang="zh-CN" altLang="en-US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你走开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~~</a:t>
              </a:r>
              <a:r>
                <a:rPr lang="zh-CN" altLang="en-US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！</a:t>
              </a:r>
              <a:r>
                <a:rPr lang="en-US" altLang="zh-CN" sz="1400" b="1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 b="1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400" b="1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022A04C-BB8D-40B1-9F7C-3DB9EDE94B55}"/>
              </a:ext>
            </a:extLst>
          </p:cNvPr>
          <p:cNvGrpSpPr/>
          <p:nvPr/>
        </p:nvGrpSpPr>
        <p:grpSpPr>
          <a:xfrm>
            <a:off x="1330164" y="4595941"/>
            <a:ext cx="2086220" cy="1317000"/>
            <a:chOff x="1337942" y="4596387"/>
            <a:chExt cx="2078005" cy="131700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3B7E843-4BE8-401E-AA8F-F47884865F3C}"/>
                </a:ext>
              </a:extLst>
            </p:cNvPr>
            <p:cNvSpPr/>
            <p:nvPr/>
          </p:nvSpPr>
          <p:spPr>
            <a:xfrm>
              <a:off x="1337942" y="4596387"/>
              <a:ext cx="2078005" cy="1317000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43EAAAB-3857-4DEE-8ED7-576908149A2C}"/>
                </a:ext>
              </a:extLst>
            </p:cNvPr>
            <p:cNvSpPr/>
            <p:nvPr/>
          </p:nvSpPr>
          <p:spPr>
            <a:xfrm>
              <a:off x="1337942" y="4696495"/>
              <a:ext cx="2078005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.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类名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zh-CN" altLang="en-US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属性名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1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属性值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1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zh-CN" altLang="en-US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属性名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2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属性值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2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...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5156368" cy="142138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b="1">
                <a:ea typeface="阿里巴巴普惠体" panose="00020600040101010101"/>
              </a:rPr>
              <a:t>类选择器</a:t>
            </a:r>
            <a:r>
              <a:rPr lang="en-US" altLang="zh-CN" b="1">
                <a:ea typeface="阿里巴巴普惠体" panose="00020600040101010101"/>
              </a:rPr>
              <a:t>(class</a:t>
            </a:r>
            <a:r>
              <a:rPr lang="zh-CN" altLang="en-US" b="1">
                <a:ea typeface="阿里巴巴普惠体" panose="00020600040101010101"/>
              </a:rPr>
              <a:t>选择器</a:t>
            </a:r>
            <a:r>
              <a:rPr lang="en-US" altLang="zh-CN" b="1">
                <a:ea typeface="阿里巴巴普惠体" panose="00020600040101010101"/>
              </a:rPr>
              <a:t>)</a:t>
            </a: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</a:rPr>
              <a:t>通过 </a:t>
            </a:r>
            <a:r>
              <a:rPr lang="en-US" altLang="zh-CN">
                <a:solidFill>
                  <a:srgbClr val="C00000"/>
                </a:solidFill>
                <a:ea typeface="阿里巴巴普惠体" panose="00020600040101010101"/>
              </a:rPr>
              <a:t>class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属性值 </a:t>
            </a:r>
            <a:r>
              <a:rPr lang="zh-CN" altLang="en-US">
                <a:ea typeface="阿里巴巴普惠体" panose="00020600040101010101"/>
              </a:rPr>
              <a:t>来查找标签</a:t>
            </a:r>
            <a:endParaRPr lang="en-US" altLang="zh-CN">
              <a:ea typeface="阿里巴巴普惠体" panose="00020600040101010101"/>
            </a:endParaRPr>
          </a:p>
          <a:p>
            <a:pPr marL="360000" lvl="1" indent="0">
              <a:buNone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</a:t>
            </a:r>
            <a:endParaRPr lang="en-US" altLang="zh-CN">
              <a:ea typeface="阿里巴巴普惠体" panose="00020600040101010101"/>
            </a:endParaRP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</a:rPr>
              <a:t>设置第</a:t>
            </a:r>
            <a:r>
              <a:rPr lang="en-US" altLang="zh-CN">
                <a:ea typeface="阿里巴巴普惠体" panose="00020600040101010101"/>
              </a:rPr>
              <a:t>1</a:t>
            </a:r>
            <a:r>
              <a:rPr lang="zh-CN" altLang="en-US">
                <a:ea typeface="阿里巴巴普惠体" panose="00020600040101010101"/>
              </a:rPr>
              <a:t>个和第</a:t>
            </a:r>
            <a:r>
              <a:rPr lang="en-US" altLang="zh-CN">
                <a:ea typeface="阿里巴巴普惠体" panose="00020600040101010101"/>
              </a:rPr>
              <a:t>3</a:t>
            </a:r>
            <a:r>
              <a:rPr lang="zh-CN" altLang="en-US">
                <a:ea typeface="阿里巴巴普惠体" panose="00020600040101010101"/>
              </a:rPr>
              <a:t>个</a:t>
            </a:r>
            <a:r>
              <a:rPr lang="en-US" altLang="zh-CN">
                <a:ea typeface="阿里巴巴普惠体" panose="00020600040101010101"/>
              </a:rPr>
              <a:t>div </a:t>
            </a:r>
            <a:r>
              <a:rPr lang="zh-CN" altLang="en-US">
                <a:ea typeface="阿里巴巴普惠体" panose="00020600040101010101"/>
              </a:rPr>
              <a:t>字体为红色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语法：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FD168D-9BB4-476F-9C8A-9F94BCC9ACDD}"/>
              </a:ext>
            </a:extLst>
          </p:cNvPr>
          <p:cNvSpPr/>
          <p:nvPr/>
        </p:nvSpPr>
        <p:spPr>
          <a:xfrm>
            <a:off x="2251022" y="1254740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/>
              </a:rPr>
              <a:t>类选择器</a:t>
            </a:r>
          </a:p>
        </p:txBody>
      </p:sp>
    </p:spTree>
    <p:extLst>
      <p:ext uri="{BB962C8B-B14F-4D97-AF65-F5344CB8AC3E}">
        <p14:creationId xmlns:p14="http://schemas.microsoft.com/office/powerpoint/2010/main" val="219019364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535545" cy="517190"/>
          </a:xfrm>
        </p:spPr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基础选择器</a:t>
            </a:r>
            <a:endParaRPr lang="en-US" altLang="zh-CN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5C4172-B315-4DE0-BAF6-70F3CB0A29B7}"/>
              </a:ext>
            </a:extLst>
          </p:cNvPr>
          <p:cNvGrpSpPr/>
          <p:nvPr/>
        </p:nvGrpSpPr>
        <p:grpSpPr>
          <a:xfrm>
            <a:off x="4784436" y="3429000"/>
            <a:ext cx="6345381" cy="875145"/>
            <a:chOff x="6323207" y="2187450"/>
            <a:chExt cx="6345381" cy="87514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2E1FB6-2540-4013-AC40-90CC98E87474}"/>
                </a:ext>
              </a:extLst>
            </p:cNvPr>
            <p:cNvSpPr/>
            <p:nvPr/>
          </p:nvSpPr>
          <p:spPr>
            <a:xfrm>
              <a:off x="6323207" y="2187450"/>
              <a:ext cx="6345381" cy="875145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379C281-B324-4FD1-8B40-4B2361761CB5}"/>
                </a:ext>
              </a:extLst>
            </p:cNvPr>
            <p:cNvSpPr/>
            <p:nvPr/>
          </p:nvSpPr>
          <p:spPr>
            <a:xfrm>
              <a:off x="6424639" y="2221989"/>
              <a:ext cx="606845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 </a:t>
              </a:r>
              <a:r>
                <a:rPr lang="en-US" altLang="zh-CN" sz="1400" b="1">
                  <a:solidFill>
                    <a:srgbClr val="C00000"/>
                  </a:solidFill>
                  <a:latin typeface="Fira Code,Consolas,  Courier New"/>
                  <a:ea typeface="阿里巴巴普惠体" panose="00020600040101010101"/>
                </a:rPr>
                <a:t>id="msg"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我只是一个幼儿园刚毕业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30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多年的孩子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你讨厌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,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死鬼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,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你走开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~~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！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022A04C-BB8D-40B1-9F7C-3DB9EDE94B55}"/>
              </a:ext>
            </a:extLst>
          </p:cNvPr>
          <p:cNvGrpSpPr/>
          <p:nvPr/>
        </p:nvGrpSpPr>
        <p:grpSpPr>
          <a:xfrm>
            <a:off x="1330164" y="4595941"/>
            <a:ext cx="2086220" cy="1317000"/>
            <a:chOff x="1337942" y="4596387"/>
            <a:chExt cx="2078005" cy="131700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3B7E843-4BE8-401E-AA8F-F47884865F3C}"/>
                </a:ext>
              </a:extLst>
            </p:cNvPr>
            <p:cNvSpPr/>
            <p:nvPr/>
          </p:nvSpPr>
          <p:spPr>
            <a:xfrm>
              <a:off x="1337942" y="4596387"/>
              <a:ext cx="2078005" cy="1317000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43EAAAB-3857-4DEE-8ED7-576908149A2C}"/>
                </a:ext>
              </a:extLst>
            </p:cNvPr>
            <p:cNvSpPr/>
            <p:nvPr/>
          </p:nvSpPr>
          <p:spPr>
            <a:xfrm>
              <a:off x="1337942" y="4696495"/>
              <a:ext cx="2078005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#msg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border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1px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width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 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300px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height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300px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5156368" cy="254210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b="1">
                <a:ea typeface="阿里巴巴普惠体" panose="00020600040101010101"/>
              </a:rPr>
              <a:t>id </a:t>
            </a:r>
            <a:r>
              <a:rPr lang="zh-CN" altLang="en-US" b="1">
                <a:ea typeface="阿里巴巴普惠体" panose="00020600040101010101"/>
              </a:rPr>
              <a:t>选择器</a:t>
            </a:r>
            <a:endParaRPr lang="en-US" altLang="zh-CN" b="1">
              <a:ea typeface="阿里巴巴普惠体" panose="00020600040101010101"/>
            </a:endParaRP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</a:rPr>
              <a:t>通过 </a:t>
            </a:r>
            <a:r>
              <a:rPr lang="en-US" altLang="zh-CN">
                <a:solidFill>
                  <a:srgbClr val="C00000"/>
                </a:solidFill>
                <a:ea typeface="阿里巴巴普惠体" panose="00020600040101010101"/>
              </a:rPr>
              <a:t>id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属性值 </a:t>
            </a:r>
            <a:r>
              <a:rPr lang="zh-CN" altLang="en-US">
                <a:ea typeface="阿里巴巴普惠体" panose="00020600040101010101"/>
              </a:rPr>
              <a:t>来查找标签</a:t>
            </a:r>
            <a:endParaRPr lang="en-US" altLang="zh-CN">
              <a:ea typeface="阿里巴巴普惠体" panose="00020600040101010101"/>
            </a:endParaRPr>
          </a:p>
          <a:p>
            <a:pPr marL="360000" lvl="1" indent="0">
              <a:buNone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</a:t>
            </a:r>
            <a:endParaRPr lang="en-US" altLang="zh-CN">
              <a:ea typeface="阿里巴巴普惠体" panose="00020600040101010101"/>
            </a:endParaRP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</a:rPr>
              <a:t>设置 </a:t>
            </a:r>
            <a:r>
              <a:rPr lang="en-US" altLang="zh-CN">
                <a:ea typeface="阿里巴巴普惠体" panose="00020600040101010101"/>
              </a:rPr>
              <a:t>id="msg" </a:t>
            </a:r>
            <a:r>
              <a:rPr lang="zh-CN" altLang="en-US">
                <a:ea typeface="阿里巴巴普惠体" panose="00020600040101010101"/>
              </a:rPr>
              <a:t>的</a:t>
            </a:r>
            <a:r>
              <a:rPr lang="en-US" altLang="zh-CN">
                <a:ea typeface="阿里巴巴普惠体" panose="00020600040101010101"/>
              </a:rPr>
              <a:t> div </a:t>
            </a:r>
            <a:r>
              <a:rPr lang="zh-CN" altLang="en-US">
                <a:ea typeface="阿里巴巴普惠体" panose="00020600040101010101"/>
              </a:rPr>
              <a:t>边框 和 宽高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实现：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FD168D-9BB4-476F-9C8A-9F94BCC9ACDD}"/>
              </a:ext>
            </a:extLst>
          </p:cNvPr>
          <p:cNvSpPr/>
          <p:nvPr/>
        </p:nvSpPr>
        <p:spPr>
          <a:xfrm>
            <a:off x="2251022" y="1254740"/>
            <a:ext cx="1233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/>
              </a:rPr>
              <a:t>- id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/>
              </a:rPr>
              <a:t>选择器</a:t>
            </a:r>
          </a:p>
        </p:txBody>
      </p:sp>
    </p:spTree>
    <p:extLst>
      <p:ext uri="{BB962C8B-B14F-4D97-AF65-F5344CB8AC3E}">
        <p14:creationId xmlns:p14="http://schemas.microsoft.com/office/powerpoint/2010/main" val="26337239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535545" cy="517190"/>
          </a:xfrm>
        </p:spPr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基础选择器</a:t>
            </a:r>
            <a:endParaRPr lang="en-US" altLang="zh-CN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5C4172-B315-4DE0-BAF6-70F3CB0A29B7}"/>
              </a:ext>
            </a:extLst>
          </p:cNvPr>
          <p:cNvGrpSpPr/>
          <p:nvPr/>
        </p:nvGrpSpPr>
        <p:grpSpPr>
          <a:xfrm>
            <a:off x="4784436" y="3429000"/>
            <a:ext cx="6345381" cy="875145"/>
            <a:chOff x="6323207" y="2187450"/>
            <a:chExt cx="6345381" cy="87514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2E1FB6-2540-4013-AC40-90CC98E87474}"/>
                </a:ext>
              </a:extLst>
            </p:cNvPr>
            <p:cNvSpPr/>
            <p:nvPr/>
          </p:nvSpPr>
          <p:spPr>
            <a:xfrm>
              <a:off x="6323207" y="2187450"/>
              <a:ext cx="6345381" cy="875145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379C281-B324-4FD1-8B40-4B2361761CB5}"/>
                </a:ext>
              </a:extLst>
            </p:cNvPr>
            <p:cNvSpPr/>
            <p:nvPr/>
          </p:nvSpPr>
          <p:spPr>
            <a:xfrm>
              <a:off x="6424639" y="2221989"/>
              <a:ext cx="606845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 </a:t>
              </a:r>
              <a:r>
                <a:rPr lang="en-US" altLang="zh-CN" sz="1400" b="1">
                  <a:solidFill>
                    <a:srgbClr val="C00000"/>
                  </a:solidFill>
                  <a:latin typeface="Fira Code,Consolas,  Courier New"/>
                  <a:ea typeface="阿里巴巴普惠体" panose="00020600040101010101"/>
                </a:rPr>
                <a:t>id="msg"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我只是一个幼儿园刚毕业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30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多年的孩子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你讨厌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,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死鬼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,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你走开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~~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！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022A04C-BB8D-40B1-9F7C-3DB9EDE94B55}"/>
              </a:ext>
            </a:extLst>
          </p:cNvPr>
          <p:cNvGrpSpPr/>
          <p:nvPr/>
        </p:nvGrpSpPr>
        <p:grpSpPr>
          <a:xfrm>
            <a:off x="1330164" y="4595941"/>
            <a:ext cx="2086220" cy="1317000"/>
            <a:chOff x="1337942" y="4596387"/>
            <a:chExt cx="2078005" cy="131700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3B7E843-4BE8-401E-AA8F-F47884865F3C}"/>
                </a:ext>
              </a:extLst>
            </p:cNvPr>
            <p:cNvSpPr/>
            <p:nvPr/>
          </p:nvSpPr>
          <p:spPr>
            <a:xfrm>
              <a:off x="1337942" y="4596387"/>
              <a:ext cx="2078005" cy="1317000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43EAAAB-3857-4DEE-8ED7-576908149A2C}"/>
                </a:ext>
              </a:extLst>
            </p:cNvPr>
            <p:cNvSpPr/>
            <p:nvPr/>
          </p:nvSpPr>
          <p:spPr>
            <a:xfrm>
              <a:off x="1337942" y="4696495"/>
              <a:ext cx="2078005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#id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zh-CN" altLang="en-US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属性名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1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属性值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1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zh-CN" altLang="en-US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属性名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2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属性值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2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...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5156368" cy="254210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b="1">
                <a:ea typeface="阿里巴巴普惠体" panose="00020600040101010101"/>
              </a:rPr>
              <a:t>id </a:t>
            </a:r>
            <a:r>
              <a:rPr lang="zh-CN" altLang="en-US" b="1">
                <a:ea typeface="阿里巴巴普惠体" panose="00020600040101010101"/>
              </a:rPr>
              <a:t>选择器</a:t>
            </a:r>
            <a:endParaRPr lang="en-US" altLang="zh-CN" b="1">
              <a:ea typeface="阿里巴巴普惠体" panose="00020600040101010101"/>
            </a:endParaRP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</a:rPr>
              <a:t>通过 </a:t>
            </a:r>
            <a:r>
              <a:rPr lang="en-US" altLang="zh-CN">
                <a:solidFill>
                  <a:srgbClr val="C00000"/>
                </a:solidFill>
                <a:ea typeface="阿里巴巴普惠体" panose="00020600040101010101"/>
              </a:rPr>
              <a:t>id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属性值 </a:t>
            </a:r>
            <a:r>
              <a:rPr lang="zh-CN" altLang="en-US">
                <a:ea typeface="阿里巴巴普惠体" panose="00020600040101010101"/>
              </a:rPr>
              <a:t>来查找标签</a:t>
            </a:r>
            <a:endParaRPr lang="en-US" altLang="zh-CN">
              <a:ea typeface="阿里巴巴普惠体" panose="00020600040101010101"/>
            </a:endParaRPr>
          </a:p>
          <a:p>
            <a:pPr marL="360000" lvl="1" indent="0">
              <a:buNone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</a:t>
            </a:r>
            <a:endParaRPr lang="en-US" altLang="zh-CN">
              <a:ea typeface="阿里巴巴普惠体" panose="00020600040101010101"/>
            </a:endParaRP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</a:rPr>
              <a:t>设置 </a:t>
            </a:r>
            <a:r>
              <a:rPr lang="en-US" altLang="zh-CN">
                <a:ea typeface="阿里巴巴普惠体" panose="00020600040101010101"/>
              </a:rPr>
              <a:t>id="msg" </a:t>
            </a:r>
            <a:r>
              <a:rPr lang="zh-CN" altLang="en-US">
                <a:ea typeface="阿里巴巴普惠体" panose="00020600040101010101"/>
              </a:rPr>
              <a:t>的</a:t>
            </a:r>
            <a:r>
              <a:rPr lang="en-US" altLang="zh-CN">
                <a:ea typeface="阿里巴巴普惠体" panose="00020600040101010101"/>
              </a:rPr>
              <a:t> div </a:t>
            </a:r>
            <a:r>
              <a:rPr lang="zh-CN" altLang="en-US">
                <a:ea typeface="阿里巴巴普惠体" panose="00020600040101010101"/>
              </a:rPr>
              <a:t>边框 和 宽高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语法：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FD168D-9BB4-476F-9C8A-9F94BCC9ACDD}"/>
              </a:ext>
            </a:extLst>
          </p:cNvPr>
          <p:cNvSpPr/>
          <p:nvPr/>
        </p:nvSpPr>
        <p:spPr>
          <a:xfrm>
            <a:off x="2251022" y="1254740"/>
            <a:ext cx="1233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/>
              </a:rPr>
              <a:t>- id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/>
              </a:rPr>
              <a:t>选择器</a:t>
            </a:r>
          </a:p>
        </p:txBody>
      </p:sp>
    </p:spTree>
    <p:extLst>
      <p:ext uri="{BB962C8B-B14F-4D97-AF65-F5344CB8AC3E}">
        <p14:creationId xmlns:p14="http://schemas.microsoft.com/office/powerpoint/2010/main" val="153557221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535545" cy="517190"/>
          </a:xfrm>
        </p:spPr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基础选择器</a:t>
            </a:r>
            <a:endParaRPr lang="en-US" altLang="zh-CN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5C4172-B315-4DE0-BAF6-70F3CB0A29B7}"/>
              </a:ext>
            </a:extLst>
          </p:cNvPr>
          <p:cNvGrpSpPr/>
          <p:nvPr/>
        </p:nvGrpSpPr>
        <p:grpSpPr>
          <a:xfrm>
            <a:off x="4784436" y="3429000"/>
            <a:ext cx="6345381" cy="875145"/>
            <a:chOff x="6323207" y="2187450"/>
            <a:chExt cx="6345381" cy="87514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2E1FB6-2540-4013-AC40-90CC98E87474}"/>
                </a:ext>
              </a:extLst>
            </p:cNvPr>
            <p:cNvSpPr/>
            <p:nvPr/>
          </p:nvSpPr>
          <p:spPr>
            <a:xfrm>
              <a:off x="6323207" y="2187450"/>
              <a:ext cx="6345381" cy="875145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379C281-B324-4FD1-8B40-4B2361761CB5}"/>
                </a:ext>
              </a:extLst>
            </p:cNvPr>
            <p:cNvSpPr/>
            <p:nvPr/>
          </p:nvSpPr>
          <p:spPr>
            <a:xfrm>
              <a:off x="6424639" y="2221989"/>
              <a:ext cx="606845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 </a:t>
              </a:r>
              <a:r>
                <a:rPr lang="en-US" altLang="zh-CN" sz="1400" b="1">
                  <a:solidFill>
                    <a:srgbClr val="C00000"/>
                  </a:solidFill>
                  <a:latin typeface="Fira Code,Consolas,  Courier New"/>
                  <a:ea typeface="阿里巴巴普惠体" panose="00020600040101010101"/>
                </a:rPr>
                <a:t>id="msg"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我只是一个幼儿园刚毕业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30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多年的孩子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你讨厌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,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死鬼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,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你走开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~~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！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022A04C-BB8D-40B1-9F7C-3DB9EDE94B55}"/>
              </a:ext>
            </a:extLst>
          </p:cNvPr>
          <p:cNvGrpSpPr/>
          <p:nvPr/>
        </p:nvGrpSpPr>
        <p:grpSpPr>
          <a:xfrm>
            <a:off x="1330164" y="4595941"/>
            <a:ext cx="2086220" cy="1317000"/>
            <a:chOff x="1337942" y="4596387"/>
            <a:chExt cx="2078005" cy="131700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3B7E843-4BE8-401E-AA8F-F47884865F3C}"/>
                </a:ext>
              </a:extLst>
            </p:cNvPr>
            <p:cNvSpPr/>
            <p:nvPr/>
          </p:nvSpPr>
          <p:spPr>
            <a:xfrm>
              <a:off x="1337942" y="4596387"/>
              <a:ext cx="2078005" cy="1317000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43EAAAB-3857-4DEE-8ED7-576908149A2C}"/>
                </a:ext>
              </a:extLst>
            </p:cNvPr>
            <p:cNvSpPr/>
            <p:nvPr/>
          </p:nvSpPr>
          <p:spPr>
            <a:xfrm>
              <a:off x="1337942" y="4696495"/>
              <a:ext cx="2078005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#id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zh-CN" altLang="en-US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属性名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1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属性值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1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zh-CN" altLang="en-US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属性名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2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属性值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2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...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5156368" cy="254210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b="1">
                <a:ea typeface="阿里巴巴普惠体" panose="00020600040101010101"/>
              </a:rPr>
              <a:t>id </a:t>
            </a:r>
            <a:r>
              <a:rPr lang="zh-CN" altLang="en-US" b="1">
                <a:ea typeface="阿里巴巴普惠体" panose="00020600040101010101"/>
              </a:rPr>
              <a:t>选择器</a:t>
            </a:r>
            <a:endParaRPr lang="en-US" altLang="zh-CN" b="1">
              <a:ea typeface="阿里巴巴普惠体" panose="00020600040101010101"/>
            </a:endParaRP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</a:rPr>
              <a:t>通过 </a:t>
            </a:r>
            <a:r>
              <a:rPr lang="en-US" altLang="zh-CN">
                <a:solidFill>
                  <a:srgbClr val="C00000"/>
                </a:solidFill>
                <a:ea typeface="阿里巴巴普惠体" panose="00020600040101010101"/>
              </a:rPr>
              <a:t>id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属性值 </a:t>
            </a:r>
            <a:r>
              <a:rPr lang="zh-CN" altLang="en-US">
                <a:ea typeface="阿里巴巴普惠体" panose="00020600040101010101"/>
              </a:rPr>
              <a:t>来查找标签</a:t>
            </a:r>
            <a:endParaRPr lang="en-US" altLang="zh-CN">
              <a:ea typeface="阿里巴巴普惠体" panose="00020600040101010101"/>
            </a:endParaRPr>
          </a:p>
          <a:p>
            <a:pPr marL="360000" lvl="1" indent="0">
              <a:buNone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</a:t>
            </a:r>
            <a:endParaRPr lang="en-US" altLang="zh-CN">
              <a:ea typeface="阿里巴巴普惠体" panose="00020600040101010101"/>
            </a:endParaRP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</a:rPr>
              <a:t>设置 </a:t>
            </a:r>
            <a:r>
              <a:rPr lang="en-US" altLang="zh-CN">
                <a:ea typeface="阿里巴巴普惠体" panose="00020600040101010101"/>
              </a:rPr>
              <a:t>id="msg" </a:t>
            </a:r>
            <a:r>
              <a:rPr lang="zh-CN" altLang="en-US">
                <a:ea typeface="阿里巴巴普惠体" panose="00020600040101010101"/>
              </a:rPr>
              <a:t>的</a:t>
            </a:r>
            <a:r>
              <a:rPr lang="en-US" altLang="zh-CN">
                <a:ea typeface="阿里巴巴普惠体" panose="00020600040101010101"/>
              </a:rPr>
              <a:t> div </a:t>
            </a:r>
            <a:r>
              <a:rPr lang="zh-CN" altLang="en-US">
                <a:ea typeface="阿里巴巴普惠体" panose="00020600040101010101"/>
              </a:rPr>
              <a:t>边框 和 宽高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语法：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FD168D-9BB4-476F-9C8A-9F94BCC9ACDD}"/>
              </a:ext>
            </a:extLst>
          </p:cNvPr>
          <p:cNvSpPr/>
          <p:nvPr/>
        </p:nvSpPr>
        <p:spPr>
          <a:xfrm>
            <a:off x="2251022" y="1254740"/>
            <a:ext cx="1233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/>
              </a:rPr>
              <a:t>- id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/>
              </a:rPr>
              <a:t>选择器</a:t>
            </a:r>
          </a:p>
        </p:txBody>
      </p:sp>
    </p:spTree>
    <p:extLst>
      <p:ext uri="{BB962C8B-B14F-4D97-AF65-F5344CB8AC3E}">
        <p14:creationId xmlns:p14="http://schemas.microsoft.com/office/powerpoint/2010/main" val="99888868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535545" cy="517190"/>
          </a:xfrm>
        </p:spPr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基础选择器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939632" y="3279185"/>
            <a:ext cx="5156368" cy="175158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b="1">
                <a:ea typeface="阿里巴巴普惠体" panose="00020600040101010101"/>
              </a:rPr>
              <a:t>class(</a:t>
            </a:r>
            <a:r>
              <a:rPr lang="zh-CN" altLang="en-US" b="1">
                <a:ea typeface="阿里巴巴普惠体" panose="00020600040101010101"/>
              </a:rPr>
              <a:t>类名</a:t>
            </a:r>
            <a:r>
              <a:rPr lang="en-US" altLang="zh-CN" b="1">
                <a:ea typeface="阿里巴巴普惠体" panose="00020600040101010101"/>
              </a:rPr>
              <a:t>)</a:t>
            </a:r>
            <a:r>
              <a:rPr lang="zh-CN" altLang="en-US" b="1">
                <a:ea typeface="阿里巴巴普惠体" panose="00020600040101010101"/>
              </a:rPr>
              <a:t> </a:t>
            </a:r>
            <a:r>
              <a:rPr lang="zh-CN" altLang="en-US">
                <a:ea typeface="阿里巴巴普惠体" panose="00020600040101010101"/>
              </a:rPr>
              <a:t>类似 人的名字，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有重名</a:t>
            </a:r>
            <a:r>
              <a:rPr lang="zh-CN" altLang="en-US">
                <a:ea typeface="阿里巴巴普惠体" panose="00020600040101010101"/>
              </a:rPr>
              <a:t>的情况</a:t>
            </a:r>
            <a:endParaRPr lang="en-US" altLang="zh-CN" b="1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b="1">
                <a:ea typeface="阿里巴巴普惠体" panose="00020600040101010101"/>
              </a:rPr>
              <a:t>id </a:t>
            </a:r>
            <a:r>
              <a:rPr lang="zh-CN" altLang="en-US">
                <a:ea typeface="阿里巴巴普惠体" panose="00020600040101010101"/>
              </a:rPr>
              <a:t>类似 人的身份证号，国内唯一，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不会重复</a:t>
            </a:r>
            <a:endParaRPr lang="en-US" altLang="zh-CN">
              <a:solidFill>
                <a:srgbClr val="C00000"/>
              </a:solidFill>
              <a:ea typeface="阿里巴巴普惠体" panose="00020600040101010101"/>
            </a:endParaRPr>
          </a:p>
          <a:p>
            <a:pPr marL="0" indent="0">
              <a:buNone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使用：</a:t>
            </a:r>
            <a:r>
              <a:rPr lang="zh-CN" altLang="en-US" b="1">
                <a:ea typeface="阿里巴巴普惠体" panose="00020600040101010101"/>
              </a:rPr>
              <a:t>类选择器 </a:t>
            </a:r>
            <a:r>
              <a:rPr lang="zh-CN" altLang="en-US">
                <a:ea typeface="阿里巴巴普惠体" panose="00020600040101010101"/>
              </a:rPr>
              <a:t>开发时用的最多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FD168D-9BB4-476F-9C8A-9F94BCC9ACDD}"/>
              </a:ext>
            </a:extLst>
          </p:cNvPr>
          <p:cNvSpPr/>
          <p:nvPr/>
        </p:nvSpPr>
        <p:spPr>
          <a:xfrm>
            <a:off x="2251022" y="1254740"/>
            <a:ext cx="3007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/>
              </a:rPr>
              <a:t>- id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/>
              </a:rPr>
              <a:t>选择器 与 类选择器 区别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999A36-BD59-496C-A5EB-571EF17C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547" y="1977179"/>
            <a:ext cx="3727234" cy="2298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84B87B90-C16B-41E3-B0BB-D4867FB9D8FF}"/>
              </a:ext>
            </a:extLst>
          </p:cNvPr>
          <p:cNvGrpSpPr/>
          <p:nvPr/>
        </p:nvGrpSpPr>
        <p:grpSpPr>
          <a:xfrm>
            <a:off x="988458" y="1977179"/>
            <a:ext cx="4922982" cy="1204090"/>
            <a:chOff x="6323208" y="2187450"/>
            <a:chExt cx="4922982" cy="120409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315DF85-D1F2-4F0D-8C8A-34AE244819ED}"/>
                </a:ext>
              </a:extLst>
            </p:cNvPr>
            <p:cNvSpPr/>
            <p:nvPr/>
          </p:nvSpPr>
          <p:spPr>
            <a:xfrm>
              <a:off x="6323208" y="2187450"/>
              <a:ext cx="4922982" cy="1204090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CE890E9-5B64-411F-BB9D-E2DFCCE39786}"/>
                </a:ext>
              </a:extLst>
            </p:cNvPr>
            <p:cNvSpPr/>
            <p:nvPr/>
          </p:nvSpPr>
          <p:spPr>
            <a:xfrm>
              <a:off x="6373923" y="2221989"/>
              <a:ext cx="4821551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 </a:t>
              </a:r>
              <a:r>
                <a:rPr lang="en-US" altLang="zh-CN" sz="1400">
                  <a:solidFill>
                    <a:srgbClr val="C00000"/>
                  </a:solidFill>
                  <a:latin typeface="Fira Code,Consolas,  Courier New"/>
                  <a:ea typeface="阿里巴巴普惠体" panose="00020600040101010101"/>
                </a:rPr>
                <a:t>class="reddiv"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幼儿园刚毕业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30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多年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 </a:t>
              </a:r>
              <a:r>
                <a:rPr lang="en-US" altLang="zh-CN" sz="1400">
                  <a:solidFill>
                    <a:srgbClr val="C00000"/>
                  </a:solidFill>
                  <a:latin typeface="Fira Code,Consolas,  Courier New"/>
                  <a:ea typeface="阿里巴巴普惠体" panose="00020600040101010101"/>
                </a:rPr>
                <a:t>class="reddiv"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  <a:p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 </a:t>
              </a:r>
              <a:r>
                <a:rPr lang="en-US" altLang="zh-CN" sz="1400">
                  <a:solidFill>
                    <a:srgbClr val="C00000"/>
                  </a:solidFill>
                  <a:latin typeface="Fira Code,Consolas,  Courier New"/>
                  <a:ea typeface="阿里巴巴普惠体" panose="00020600040101010101"/>
                </a:rPr>
                <a:t>id="p1"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你讨厌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,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死鬼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 </a:t>
              </a:r>
              <a:r>
                <a:rPr lang="en-US" altLang="zh-CN" sz="1400">
                  <a:solidFill>
                    <a:srgbClr val="C00000"/>
                  </a:solidFill>
                  <a:latin typeface="Fira Code,Consolas,  Courier New"/>
                  <a:ea typeface="阿里巴巴普惠体" panose="00020600040101010101"/>
                </a:rPr>
                <a:t>id="p2"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你走开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~~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！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13A6437-8786-4755-A08B-4150D4190A55}"/>
              </a:ext>
            </a:extLst>
          </p:cNvPr>
          <p:cNvGrpSpPr/>
          <p:nvPr/>
        </p:nvGrpSpPr>
        <p:grpSpPr>
          <a:xfrm>
            <a:off x="8211127" y="2152072"/>
            <a:ext cx="740527" cy="307777"/>
            <a:chOff x="8211127" y="2152072"/>
            <a:chExt cx="740527" cy="30777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71F1037-9BF2-4381-9144-99C49999EB6D}"/>
                </a:ext>
              </a:extLst>
            </p:cNvPr>
            <p:cNvSpPr txBox="1"/>
            <p:nvPr/>
          </p:nvSpPr>
          <p:spPr>
            <a:xfrm>
              <a:off x="8414327" y="2152072"/>
              <a:ext cx="537327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>
                  <a:solidFill>
                    <a:schemeClr val="bg1"/>
                  </a:solidFill>
                  <a:ea typeface="阿里巴巴普惠体" panose="00020600040101010101"/>
                </a:rPr>
                <a:t>class</a:t>
              </a:r>
              <a:endParaRPr lang="zh-CN" altLang="en-US" sz="1400" b="1" dirty="0">
                <a:solidFill>
                  <a:schemeClr val="bg1"/>
                </a:solidFill>
                <a:ea typeface="阿里巴巴普惠体" panose="00020600040101010101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C0BD85F4-F56A-443B-8E60-DE38A283277E}"/>
                </a:ext>
              </a:extLst>
            </p:cNvPr>
            <p:cNvCxnSpPr>
              <a:stCxn id="8" idx="1"/>
            </p:cNvCxnSpPr>
            <p:nvPr/>
          </p:nvCxnSpPr>
          <p:spPr>
            <a:xfrm flipH="1">
              <a:off x="8211127" y="2305961"/>
              <a:ext cx="203200" cy="6778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36537B4-5B72-4620-859D-9756E0C763B3}"/>
              </a:ext>
            </a:extLst>
          </p:cNvPr>
          <p:cNvGrpSpPr/>
          <p:nvPr/>
        </p:nvGrpSpPr>
        <p:grpSpPr>
          <a:xfrm>
            <a:off x="10317018" y="3847202"/>
            <a:ext cx="598202" cy="307777"/>
            <a:chOff x="10317018" y="3847202"/>
            <a:chExt cx="598202" cy="30777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034F0BF-ADA8-4A0A-936E-512BB48A6D5D}"/>
                </a:ext>
              </a:extLst>
            </p:cNvPr>
            <p:cNvSpPr txBox="1"/>
            <p:nvPr/>
          </p:nvSpPr>
          <p:spPr>
            <a:xfrm>
              <a:off x="10589490" y="3847202"/>
              <a:ext cx="325730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>
                  <a:solidFill>
                    <a:schemeClr val="bg1"/>
                  </a:solidFill>
                  <a:ea typeface="阿里巴巴普惠体" panose="00020600040101010101"/>
                </a:rPr>
                <a:t>id</a:t>
              </a:r>
              <a:endParaRPr lang="zh-CN" altLang="en-US" sz="1400" b="1" dirty="0">
                <a:solidFill>
                  <a:schemeClr val="bg1"/>
                </a:solidFill>
                <a:ea typeface="阿里巴巴普惠体" panose="00020600040101010101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84E5FF64-F6C7-4FB3-8534-8F19928001A0}"/>
                </a:ext>
              </a:extLst>
            </p:cNvPr>
            <p:cNvCxnSpPr>
              <a:stCxn id="19" idx="1"/>
            </p:cNvCxnSpPr>
            <p:nvPr/>
          </p:nvCxnSpPr>
          <p:spPr>
            <a:xfrm flipH="1">
              <a:off x="10317018" y="4001091"/>
              <a:ext cx="272472" cy="7214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7189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535545" cy="517190"/>
          </a:xfrm>
        </p:spPr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基础选择器</a:t>
            </a:r>
            <a:endParaRPr lang="en-US" altLang="zh-CN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5C4172-B315-4DE0-BAF6-70F3CB0A29B7}"/>
              </a:ext>
            </a:extLst>
          </p:cNvPr>
          <p:cNvGrpSpPr/>
          <p:nvPr/>
        </p:nvGrpSpPr>
        <p:grpSpPr>
          <a:xfrm>
            <a:off x="4784436" y="3429000"/>
            <a:ext cx="6345381" cy="856673"/>
            <a:chOff x="6323207" y="2187450"/>
            <a:chExt cx="6345381" cy="85667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2E1FB6-2540-4013-AC40-90CC98E87474}"/>
                </a:ext>
              </a:extLst>
            </p:cNvPr>
            <p:cNvSpPr/>
            <p:nvPr/>
          </p:nvSpPr>
          <p:spPr>
            <a:xfrm>
              <a:off x="6323207" y="2187450"/>
              <a:ext cx="6345381" cy="856673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379C281-B324-4FD1-8B40-4B2361761CB5}"/>
                </a:ext>
              </a:extLst>
            </p:cNvPr>
            <p:cNvSpPr/>
            <p:nvPr/>
          </p:nvSpPr>
          <p:spPr>
            <a:xfrm>
              <a:off x="6424639" y="2221989"/>
              <a:ext cx="606845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我只是一个幼儿园刚毕业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30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多年的孩子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你讨厌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,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死鬼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,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你走开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~~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！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022A04C-BB8D-40B1-9F7C-3DB9EDE94B55}"/>
              </a:ext>
            </a:extLst>
          </p:cNvPr>
          <p:cNvGrpSpPr/>
          <p:nvPr/>
        </p:nvGrpSpPr>
        <p:grpSpPr>
          <a:xfrm>
            <a:off x="1330164" y="4645995"/>
            <a:ext cx="2086220" cy="838772"/>
            <a:chOff x="1337942" y="4646441"/>
            <a:chExt cx="2078005" cy="83877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3B7E843-4BE8-401E-AA8F-F47884865F3C}"/>
                </a:ext>
              </a:extLst>
            </p:cNvPr>
            <p:cNvSpPr/>
            <p:nvPr/>
          </p:nvSpPr>
          <p:spPr>
            <a:xfrm>
              <a:off x="1337942" y="4646441"/>
              <a:ext cx="2078005" cy="838772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43EAAAB-3857-4DEE-8ED7-576908149A2C}"/>
                </a:ext>
              </a:extLst>
            </p:cNvPr>
            <p:cNvSpPr/>
            <p:nvPr/>
          </p:nvSpPr>
          <p:spPr>
            <a:xfrm>
              <a:off x="1337942" y="4696495"/>
              <a:ext cx="207800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*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red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5156368" cy="254210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b="1">
                <a:ea typeface="阿里巴巴普惠体" panose="00020600040101010101"/>
              </a:rPr>
              <a:t>通配符选择器</a:t>
            </a:r>
            <a:endParaRPr lang="en-US" altLang="zh-CN" b="1">
              <a:ea typeface="阿里巴巴普惠体" panose="00020600040101010101"/>
            </a:endParaRP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</a:rPr>
              <a:t>查找页面中所有标签</a:t>
            </a:r>
            <a:endParaRPr lang="en-US" altLang="zh-CN">
              <a:ea typeface="阿里巴巴普惠体" panose="00020600040101010101"/>
            </a:endParaRPr>
          </a:p>
          <a:p>
            <a:pPr marL="360000" lvl="1" indent="0">
              <a:buNone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</a:t>
            </a:r>
            <a:endParaRPr lang="en-US" altLang="zh-CN">
              <a:ea typeface="阿里巴巴普惠体" panose="00020600040101010101"/>
            </a:endParaRP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</a:rPr>
              <a:t>设置所有标签字体红色</a:t>
            </a:r>
            <a:endParaRPr lang="en-US" altLang="zh-CN">
              <a:ea typeface="阿里巴巴普惠体" panose="00020600040101010101"/>
            </a:endParaRPr>
          </a:p>
          <a:p>
            <a:pPr marL="360000" lvl="1" indent="0">
              <a:buNone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实现：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FD168D-9BB4-476F-9C8A-9F94BCC9ACDD}"/>
              </a:ext>
            </a:extLst>
          </p:cNvPr>
          <p:cNvSpPr/>
          <p:nvPr/>
        </p:nvSpPr>
        <p:spPr>
          <a:xfrm>
            <a:off x="2251022" y="1254740"/>
            <a:ext cx="1693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/>
              </a:rPr>
              <a:t>通配符选择器</a:t>
            </a:r>
          </a:p>
        </p:txBody>
      </p:sp>
    </p:spTree>
    <p:extLst>
      <p:ext uri="{BB962C8B-B14F-4D97-AF65-F5344CB8AC3E}">
        <p14:creationId xmlns:p14="http://schemas.microsoft.com/office/powerpoint/2010/main" val="12816965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535545" cy="517190"/>
          </a:xfrm>
        </p:spPr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基础选择器</a:t>
            </a:r>
            <a:endParaRPr lang="en-US" altLang="zh-CN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5C4172-B315-4DE0-BAF6-70F3CB0A29B7}"/>
              </a:ext>
            </a:extLst>
          </p:cNvPr>
          <p:cNvGrpSpPr/>
          <p:nvPr/>
        </p:nvGrpSpPr>
        <p:grpSpPr>
          <a:xfrm>
            <a:off x="4784436" y="3429000"/>
            <a:ext cx="6345381" cy="856673"/>
            <a:chOff x="6323207" y="2187450"/>
            <a:chExt cx="6345381" cy="85667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2E1FB6-2540-4013-AC40-90CC98E87474}"/>
                </a:ext>
              </a:extLst>
            </p:cNvPr>
            <p:cNvSpPr/>
            <p:nvPr/>
          </p:nvSpPr>
          <p:spPr>
            <a:xfrm>
              <a:off x="6323207" y="2187450"/>
              <a:ext cx="6345381" cy="856673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379C281-B324-4FD1-8B40-4B2361761CB5}"/>
                </a:ext>
              </a:extLst>
            </p:cNvPr>
            <p:cNvSpPr/>
            <p:nvPr/>
          </p:nvSpPr>
          <p:spPr>
            <a:xfrm>
              <a:off x="6424639" y="2221989"/>
              <a:ext cx="606845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我只是一个幼儿园刚毕业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30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多年的孩子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你在干嘛？呼吸和想你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你讨厌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,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死鬼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,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你走开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~~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！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022A04C-BB8D-40B1-9F7C-3DB9EDE94B55}"/>
              </a:ext>
            </a:extLst>
          </p:cNvPr>
          <p:cNvGrpSpPr/>
          <p:nvPr/>
        </p:nvGrpSpPr>
        <p:grpSpPr>
          <a:xfrm>
            <a:off x="1330164" y="4645994"/>
            <a:ext cx="2086220" cy="1219606"/>
            <a:chOff x="1337942" y="4646440"/>
            <a:chExt cx="2078005" cy="121960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3B7E843-4BE8-401E-AA8F-F47884865F3C}"/>
                </a:ext>
              </a:extLst>
            </p:cNvPr>
            <p:cNvSpPr/>
            <p:nvPr/>
          </p:nvSpPr>
          <p:spPr>
            <a:xfrm>
              <a:off x="1337942" y="4646440"/>
              <a:ext cx="2078005" cy="1219605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43EAAAB-3857-4DEE-8ED7-576908149A2C}"/>
                </a:ext>
              </a:extLst>
            </p:cNvPr>
            <p:cNvSpPr/>
            <p:nvPr/>
          </p:nvSpPr>
          <p:spPr>
            <a:xfrm>
              <a:off x="1337942" y="4696495"/>
              <a:ext cx="2078005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*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zh-CN" altLang="en-US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属性名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1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属性值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1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zh-CN" altLang="en-US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属性名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2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属性值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2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...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3373582" cy="254210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b="1">
                <a:ea typeface="阿里巴巴普惠体" panose="00020600040101010101"/>
              </a:rPr>
              <a:t>通配符选择器</a:t>
            </a:r>
            <a:endParaRPr lang="en-US" altLang="zh-CN" b="1">
              <a:ea typeface="阿里巴巴普惠体" panose="00020600040101010101"/>
            </a:endParaRP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</a:rPr>
              <a:t>查找页面中所有标签</a:t>
            </a:r>
            <a:endParaRPr lang="en-US" altLang="zh-CN">
              <a:ea typeface="阿里巴巴普惠体" panose="00020600040101010101"/>
            </a:endParaRPr>
          </a:p>
          <a:p>
            <a:pPr marL="360000" lvl="1" indent="0">
              <a:buNone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</a:t>
            </a:r>
            <a:endParaRPr lang="en-US" altLang="zh-CN">
              <a:ea typeface="阿里巴巴普惠体" panose="00020600040101010101"/>
            </a:endParaRPr>
          </a:p>
          <a:p>
            <a:pPr marL="360000" lvl="1" indent="0">
              <a:buNone/>
            </a:pPr>
            <a:r>
              <a:rPr lang="zh-CN" altLang="en-US">
                <a:ea typeface="阿里巴巴普惠体" panose="00020600040101010101"/>
              </a:rPr>
              <a:t>设置所有标签字体红色</a:t>
            </a:r>
            <a:endParaRPr lang="en-US" altLang="zh-CN">
              <a:ea typeface="阿里巴巴普惠体" panose="00020600040101010101"/>
            </a:endParaRPr>
          </a:p>
          <a:p>
            <a:pPr marL="360000" lvl="1" indent="0">
              <a:buNone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语法：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FD168D-9BB4-476F-9C8A-9F94BCC9ACDD}"/>
              </a:ext>
            </a:extLst>
          </p:cNvPr>
          <p:cNvSpPr/>
          <p:nvPr/>
        </p:nvSpPr>
        <p:spPr>
          <a:xfrm>
            <a:off x="2251022" y="1254740"/>
            <a:ext cx="1693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/>
              </a:rPr>
              <a:t>通配符选择器</a:t>
            </a:r>
          </a:p>
        </p:txBody>
      </p:sp>
    </p:spTree>
    <p:extLst>
      <p:ext uri="{BB962C8B-B14F-4D97-AF65-F5344CB8AC3E}">
        <p14:creationId xmlns:p14="http://schemas.microsoft.com/office/powerpoint/2010/main" val="54821075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  <a:r>
              <a:rPr lang="en-US" altLang="zh-CN"/>
              <a:t>.</a:t>
            </a:r>
            <a:r>
              <a:rPr lang="zh-CN" altLang="en-US"/>
              <a:t>基础选择器</a:t>
            </a:r>
            <a:r>
              <a:rPr lang="en-US" altLang="zh-CN"/>
              <a:t>.</a:t>
            </a:r>
            <a:r>
              <a:rPr lang="zh-CN" altLang="en-US"/>
              <a:t>小结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6264564" cy="517190"/>
          </a:xfrm>
        </p:spPr>
        <p:txBody>
          <a:bodyPr/>
          <a:lstStyle/>
          <a:p>
            <a:r>
              <a:rPr lang="zh-CN" altLang="en-US"/>
              <a:t>目标：掌握 </a:t>
            </a:r>
            <a:r>
              <a:rPr lang="en-US" altLang="zh-CN"/>
              <a:t>CSS </a:t>
            </a:r>
            <a:r>
              <a:rPr lang="zh-CN" altLang="en-US"/>
              <a:t>选择器的使用，能熟练使用基础选择器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5494143"/>
            <a:ext cx="6624782" cy="517190"/>
          </a:xfrm>
        </p:spPr>
        <p:txBody>
          <a:bodyPr/>
          <a:lstStyle/>
          <a:p>
            <a:pPr marL="377825" indent="-285750">
              <a:buFont typeface="Wingdings" panose="05000000000000000000" pitchFamily="2" charset="2"/>
              <a:buChar char="l"/>
              <a:tabLst>
                <a:tab pos="92075" algn="l"/>
              </a:tabLst>
            </a:pPr>
            <a:r>
              <a:rPr lang="zh-CN" altLang="en-US"/>
              <a:t>每个基础选择器都有适用的场景，其中 </a:t>
            </a:r>
            <a:r>
              <a:rPr lang="zh-CN" altLang="en-US">
                <a:solidFill>
                  <a:srgbClr val="C00000"/>
                </a:solidFill>
              </a:rPr>
              <a:t>类选择器 </a:t>
            </a:r>
            <a:r>
              <a:rPr lang="zh-CN" altLang="en-US"/>
              <a:t>用的相对最多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2FE2E6-81EE-4DF3-A875-F9485A789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7845"/>
            <a:ext cx="8279127" cy="30575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5ADE801-B032-4B64-BB57-2C93DBC0CB06}"/>
              </a:ext>
            </a:extLst>
          </p:cNvPr>
          <p:cNvGrpSpPr/>
          <p:nvPr/>
        </p:nvGrpSpPr>
        <p:grpSpPr>
          <a:xfrm>
            <a:off x="9170530" y="2563484"/>
            <a:ext cx="2490415" cy="342316"/>
            <a:chOff x="6303010" y="2187451"/>
            <a:chExt cx="2955805" cy="34231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2AA0FE9-76E0-4040-8C14-1D7CE9A5055C}"/>
                </a:ext>
              </a:extLst>
            </p:cNvPr>
            <p:cNvSpPr/>
            <p:nvPr/>
          </p:nvSpPr>
          <p:spPr>
            <a:xfrm>
              <a:off x="6323208" y="2187451"/>
              <a:ext cx="2869913" cy="342316"/>
            </a:xfrm>
            <a:prstGeom prst="rect">
              <a:avLst/>
            </a:prstGeom>
            <a:solidFill>
              <a:srgbClr val="E6F0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C1DB25D-9FAE-4F06-A56E-31A33B9D7C08}"/>
                </a:ext>
              </a:extLst>
            </p:cNvPr>
            <p:cNvSpPr/>
            <p:nvPr/>
          </p:nvSpPr>
          <p:spPr>
            <a:xfrm>
              <a:off x="6303010" y="2220109"/>
              <a:ext cx="29558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2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幼儿园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2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 &lt;</a:t>
              </a:r>
              <a:r>
                <a:rPr lang="en-US" altLang="zh-CN" sz="12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幼儿园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2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2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01A6714-575A-4B25-BFD0-03FEF6883E66}"/>
              </a:ext>
            </a:extLst>
          </p:cNvPr>
          <p:cNvGrpSpPr/>
          <p:nvPr/>
        </p:nvGrpSpPr>
        <p:grpSpPr>
          <a:xfrm>
            <a:off x="9170530" y="3088566"/>
            <a:ext cx="2578125" cy="494324"/>
            <a:chOff x="6301137" y="2187452"/>
            <a:chExt cx="2969117" cy="49432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358795C-3007-41B0-84F4-F6B05983AACE}"/>
                </a:ext>
              </a:extLst>
            </p:cNvPr>
            <p:cNvSpPr/>
            <p:nvPr/>
          </p:nvSpPr>
          <p:spPr>
            <a:xfrm>
              <a:off x="6323208" y="2187452"/>
              <a:ext cx="2865633" cy="475872"/>
            </a:xfrm>
            <a:prstGeom prst="rect">
              <a:avLst/>
            </a:prstGeom>
            <a:solidFill>
              <a:srgbClr val="E6F0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08FD10D-F757-4888-A01A-CE496710CDD3}"/>
                </a:ext>
              </a:extLst>
            </p:cNvPr>
            <p:cNvSpPr/>
            <p:nvPr/>
          </p:nvSpPr>
          <p:spPr>
            <a:xfrm>
              <a:off x="6301137" y="2220111"/>
              <a:ext cx="296911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2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 </a:t>
              </a:r>
              <a:r>
                <a:rPr lang="en-US" altLang="zh-CN" sz="1200">
                  <a:solidFill>
                    <a:srgbClr val="C00000"/>
                  </a:solidFill>
                  <a:latin typeface="Fira Code,Consolas,  Courier New"/>
                  <a:ea typeface="阿里巴巴普惠体" panose="00020600040101010101"/>
                </a:rPr>
                <a:t>class="nav"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幼儿园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2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 &lt;</a:t>
              </a:r>
              <a:r>
                <a:rPr lang="en-US" altLang="zh-CN" sz="12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h1 </a:t>
              </a:r>
              <a:r>
                <a:rPr lang="en-US" altLang="zh-CN" sz="1200">
                  <a:solidFill>
                    <a:srgbClr val="C00000"/>
                  </a:solidFill>
                  <a:latin typeface="Fira Code,Consolas,  Courier New"/>
                  <a:ea typeface="阿里巴巴普惠体" panose="00020600040101010101"/>
                </a:rPr>
                <a:t>class="nav"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幼儿园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2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h1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2D992C4-0801-474A-B189-9DAD8DE081E5}"/>
              </a:ext>
            </a:extLst>
          </p:cNvPr>
          <p:cNvGrpSpPr/>
          <p:nvPr/>
        </p:nvGrpSpPr>
        <p:grpSpPr>
          <a:xfrm>
            <a:off x="9187548" y="3838923"/>
            <a:ext cx="2490415" cy="342316"/>
            <a:chOff x="6323208" y="2187451"/>
            <a:chExt cx="2955805" cy="34231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166CF15-23BE-4DB5-AE7E-B62076F92520}"/>
                </a:ext>
              </a:extLst>
            </p:cNvPr>
            <p:cNvSpPr/>
            <p:nvPr/>
          </p:nvSpPr>
          <p:spPr>
            <a:xfrm>
              <a:off x="6323208" y="2187451"/>
              <a:ext cx="2869913" cy="342316"/>
            </a:xfrm>
            <a:prstGeom prst="rect">
              <a:avLst/>
            </a:prstGeom>
            <a:solidFill>
              <a:srgbClr val="E6F0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B5F1BB4-56B3-4CE6-841F-4F1B202418D3}"/>
                </a:ext>
              </a:extLst>
            </p:cNvPr>
            <p:cNvSpPr/>
            <p:nvPr/>
          </p:nvSpPr>
          <p:spPr>
            <a:xfrm>
              <a:off x="6323208" y="2222814"/>
              <a:ext cx="29558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2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 </a:t>
              </a:r>
              <a:r>
                <a:rPr lang="en-US" altLang="zh-CN" sz="1200">
                  <a:solidFill>
                    <a:srgbClr val="C00000"/>
                  </a:solidFill>
                  <a:latin typeface="Fira Code,Consolas,  Courier New"/>
                  <a:ea typeface="阿里巴巴普惠体" panose="00020600040101010101"/>
                </a:rPr>
                <a:t>id="nav"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幼儿园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2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2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50DC3FF-D329-4F38-92DD-45ED17147900}"/>
              </a:ext>
            </a:extLst>
          </p:cNvPr>
          <p:cNvGrpSpPr/>
          <p:nvPr/>
        </p:nvGrpSpPr>
        <p:grpSpPr>
          <a:xfrm>
            <a:off x="9170530" y="4373073"/>
            <a:ext cx="2418049" cy="522853"/>
            <a:chOff x="6279065" y="2187451"/>
            <a:chExt cx="2784764" cy="52285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D1BEC4C-641F-4D81-9847-5945E35F332D}"/>
                </a:ext>
              </a:extLst>
            </p:cNvPr>
            <p:cNvSpPr/>
            <p:nvPr/>
          </p:nvSpPr>
          <p:spPr>
            <a:xfrm>
              <a:off x="6323209" y="2187451"/>
              <a:ext cx="2740620" cy="522853"/>
            </a:xfrm>
            <a:prstGeom prst="rect">
              <a:avLst/>
            </a:prstGeom>
            <a:solidFill>
              <a:srgbClr val="E6F0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117BE1B-8B58-4C56-8B4C-9C17C3678F9D}"/>
                </a:ext>
              </a:extLst>
            </p:cNvPr>
            <p:cNvSpPr/>
            <p:nvPr/>
          </p:nvSpPr>
          <p:spPr>
            <a:xfrm>
              <a:off x="6279065" y="2223922"/>
              <a:ext cx="223348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2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幼儿园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2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  <a:p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2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h1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幼儿园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2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h1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2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997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目标：掌握 </a:t>
            </a:r>
            <a:r>
              <a:rPr lang="en-US" altLang="zh-CN"/>
              <a:t>CSS </a:t>
            </a:r>
            <a:r>
              <a:rPr lang="zh-CN" altLang="en-US"/>
              <a:t>选择器的使用，能熟练使用基础选择器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293846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基础选择器</a:t>
            </a:r>
            <a:endParaRPr lang="en-US" altLang="zh-CN" b="1">
              <a:solidFill>
                <a:srgbClr val="C00000"/>
              </a:solidFill>
            </a:endParaRPr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标签选择器</a:t>
            </a:r>
            <a:endParaRPr lang="en-US" altLang="zh-CN"/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类选择器</a:t>
            </a:r>
            <a:endParaRPr lang="en-US" altLang="zh-CN"/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en-US" altLang="zh-CN"/>
              <a:t>id </a:t>
            </a:r>
            <a:r>
              <a:rPr lang="zh-CN" altLang="en-US"/>
              <a:t>选择器</a:t>
            </a:r>
            <a:endParaRPr lang="en-US" altLang="zh-CN"/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通配符选择器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组合选择器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49781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C00000"/>
                </a:solidFill>
              </a:rPr>
              <a:t>CSS </a:t>
            </a:r>
            <a:r>
              <a:rPr lang="zh-CN" altLang="en-US" b="1">
                <a:solidFill>
                  <a:srgbClr val="C00000"/>
                </a:solidFill>
              </a:rPr>
              <a:t>介绍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en-US" altLang="zh-CN"/>
              <a:t>CSS </a:t>
            </a:r>
            <a:r>
              <a:rPr lang="zh-CN" altLang="en-US"/>
              <a:t>语法规则</a:t>
            </a:r>
            <a:endParaRPr lang="en-US" altLang="zh-CN"/>
          </a:p>
          <a:p>
            <a:r>
              <a:rPr lang="en-US" altLang="zh-CN"/>
              <a:t>CSS </a:t>
            </a:r>
            <a:r>
              <a:rPr lang="zh-CN" altLang="en-US"/>
              <a:t>选择器</a:t>
            </a:r>
            <a:endParaRPr lang="en-US" altLang="zh-CN"/>
          </a:p>
          <a:p>
            <a:r>
              <a:rPr lang="en-US" altLang="zh-CN"/>
              <a:t>CSS </a:t>
            </a:r>
            <a:r>
              <a:rPr lang="zh-CN" altLang="en-US"/>
              <a:t>常见样式属性</a:t>
            </a:r>
            <a:endParaRPr lang="en-US" altLang="zh-CN"/>
          </a:p>
          <a:p>
            <a:r>
              <a:rPr lang="zh-CN" altLang="en-US"/>
              <a:t>盒子模型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024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目标：掌握 </a:t>
            </a:r>
            <a:r>
              <a:rPr lang="en-US" altLang="zh-CN"/>
              <a:t>CSS </a:t>
            </a:r>
            <a:r>
              <a:rPr lang="zh-CN" altLang="en-US"/>
              <a:t>选择器的使用，能熟练使用基础选择器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293846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基础选择器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组合选择器</a:t>
            </a:r>
            <a:endParaRPr lang="en-US" altLang="zh-CN" b="1">
              <a:solidFill>
                <a:srgbClr val="C00000"/>
              </a:solidFill>
            </a:endParaRPr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后代选择器</a:t>
            </a:r>
            <a:endParaRPr lang="en-US" altLang="zh-CN"/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并集选择器</a:t>
            </a:r>
            <a:endParaRPr lang="en-US" altLang="zh-CN"/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交集选择器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394649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3050309" cy="517190"/>
          </a:xfrm>
        </p:spPr>
        <p:txBody>
          <a:bodyPr/>
          <a:lstStyle/>
          <a:p>
            <a:r>
              <a:rPr lang="en-US" altLang="zh-CN"/>
              <a:t>5.</a:t>
            </a:r>
            <a:r>
              <a:rPr lang="zh-CN" altLang="en-US"/>
              <a:t>组合选择器 </a:t>
            </a:r>
            <a:r>
              <a:rPr lang="en-US" altLang="zh-CN"/>
              <a:t>- </a:t>
            </a:r>
            <a:r>
              <a:rPr lang="zh-CN" altLang="en-US"/>
              <a:t>后代选择器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199" y="1989140"/>
            <a:ext cx="6264565" cy="94754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后代选择器：</a:t>
            </a:r>
            <a:r>
              <a:rPr lang="en-US" altLang="zh-CN">
                <a:ea typeface="阿里巴巴普惠体" panose="00020600040101010101"/>
              </a:rPr>
              <a:t>(</a:t>
            </a:r>
            <a:r>
              <a:rPr lang="zh-CN" altLang="en-US">
                <a:ea typeface="阿里巴巴普惠体" panose="00020600040101010101"/>
              </a:rPr>
              <a:t>包含选择器</a:t>
            </a:r>
            <a:r>
              <a:rPr lang="en-US" altLang="zh-CN">
                <a:ea typeface="阿里巴巴普惠体" panose="00020600040101010101"/>
              </a:rPr>
              <a:t>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作用：可以选择</a:t>
            </a:r>
            <a:r>
              <a:rPr lang="zh-CN" altLang="en-US" b="1">
                <a:ea typeface="阿里巴巴普惠体" panose="00020600040101010101"/>
              </a:rPr>
              <a:t>某标签包含的</a:t>
            </a:r>
            <a:r>
              <a:rPr lang="zh-CN" altLang="en-US">
                <a:ea typeface="阿里巴巴普惠体" panose="00020600040101010101"/>
              </a:rPr>
              <a:t>所有后代标签</a:t>
            </a:r>
            <a:endParaRPr lang="en-US" altLang="zh-CN">
              <a:ea typeface="阿里巴巴普惠体" panose="00020600040101010101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5B5B76F-26FF-4F57-9684-21503AF46071}"/>
              </a:ext>
            </a:extLst>
          </p:cNvPr>
          <p:cNvGrpSpPr/>
          <p:nvPr/>
        </p:nvGrpSpPr>
        <p:grpSpPr>
          <a:xfrm>
            <a:off x="6096000" y="1688766"/>
            <a:ext cx="767535" cy="1901632"/>
            <a:chOff x="7377282" y="1688766"/>
            <a:chExt cx="767535" cy="1901632"/>
          </a:xfrm>
        </p:grpSpPr>
        <p:sp>
          <p:nvSpPr>
            <p:cNvPr id="9" name="左大括号 8">
              <a:extLst>
                <a:ext uri="{FF2B5EF4-FFF2-40B4-BE49-F238E27FC236}">
                  <a16:creationId xmlns:a16="http://schemas.microsoft.com/office/drawing/2014/main" id="{B97C8C59-3483-4F88-8085-CC423A2F1376}"/>
                </a:ext>
              </a:extLst>
            </p:cNvPr>
            <p:cNvSpPr/>
            <p:nvPr/>
          </p:nvSpPr>
          <p:spPr>
            <a:xfrm>
              <a:off x="7860145" y="1688766"/>
              <a:ext cx="284672" cy="190163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6C8162F-4DDA-4EA8-A49B-11C67A7367BB}"/>
                </a:ext>
              </a:extLst>
            </p:cNvPr>
            <p:cNvSpPr txBox="1"/>
            <p:nvPr/>
          </p:nvSpPr>
          <p:spPr>
            <a:xfrm>
              <a:off x="7377282" y="250156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父代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CFC152A-D3A9-4799-B8A7-43B44A0FCBF3}"/>
              </a:ext>
            </a:extLst>
          </p:cNvPr>
          <p:cNvGrpSpPr/>
          <p:nvPr/>
        </p:nvGrpSpPr>
        <p:grpSpPr>
          <a:xfrm>
            <a:off x="6941507" y="1532069"/>
            <a:ext cx="2384827" cy="2264154"/>
            <a:chOff x="8047298" y="1558613"/>
            <a:chExt cx="2384827" cy="2246769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2E1FB6-2540-4013-AC40-90CC98E87474}"/>
                </a:ext>
              </a:extLst>
            </p:cNvPr>
            <p:cNvSpPr/>
            <p:nvPr/>
          </p:nvSpPr>
          <p:spPr>
            <a:xfrm>
              <a:off x="8076459" y="1558613"/>
              <a:ext cx="2355666" cy="2246769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C24A92A-FFB4-48C0-8B1A-3A5F05EE8907}"/>
                </a:ext>
              </a:extLst>
            </p:cNvPr>
            <p:cNvSpPr/>
            <p:nvPr/>
          </p:nvSpPr>
          <p:spPr>
            <a:xfrm>
              <a:off x="8047298" y="1558613"/>
              <a:ext cx="2288193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孙悟空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貂蝉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大乔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吕布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B5D22609-F25D-40B7-BC79-B7CD14D18705}"/>
              </a:ext>
            </a:extLst>
          </p:cNvPr>
          <p:cNvSpPr/>
          <p:nvPr/>
        </p:nvSpPr>
        <p:spPr>
          <a:xfrm>
            <a:off x="7188464" y="1773382"/>
            <a:ext cx="2041236" cy="170895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FFFA0BF-4405-4CE4-8514-FF80BBDD6511}"/>
              </a:ext>
            </a:extLst>
          </p:cNvPr>
          <p:cNvSpPr/>
          <p:nvPr/>
        </p:nvSpPr>
        <p:spPr>
          <a:xfrm>
            <a:off x="7373191" y="2446020"/>
            <a:ext cx="1607127" cy="85136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A55860A-24A6-4B0F-902D-AC38220240D4}"/>
              </a:ext>
            </a:extLst>
          </p:cNvPr>
          <p:cNvGrpSpPr/>
          <p:nvPr/>
        </p:nvGrpSpPr>
        <p:grpSpPr>
          <a:xfrm>
            <a:off x="8991363" y="2366150"/>
            <a:ext cx="1164399" cy="307777"/>
            <a:chOff x="10272645" y="2366150"/>
            <a:chExt cx="1164399" cy="307777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F878D1A-8312-47EE-AF56-3933F324EB47}"/>
                </a:ext>
              </a:extLst>
            </p:cNvPr>
            <p:cNvSpPr txBox="1"/>
            <p:nvPr/>
          </p:nvSpPr>
          <p:spPr>
            <a:xfrm>
              <a:off x="10758653" y="2366150"/>
              <a:ext cx="6783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孙代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...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9723D15A-5948-4697-850A-5DF017F03589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10272645" y="2520039"/>
              <a:ext cx="4860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14F5A23-B377-4822-B3C2-7EFEF2AAF01F}"/>
              </a:ext>
            </a:extLst>
          </p:cNvPr>
          <p:cNvGrpSpPr/>
          <p:nvPr/>
        </p:nvGrpSpPr>
        <p:grpSpPr>
          <a:xfrm>
            <a:off x="9229701" y="1773381"/>
            <a:ext cx="776477" cy="307777"/>
            <a:chOff x="10510983" y="1773381"/>
            <a:chExt cx="776477" cy="30777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7624377-E977-4343-9BFA-771BA6D447FE}"/>
                </a:ext>
              </a:extLst>
            </p:cNvPr>
            <p:cNvSpPr txBox="1"/>
            <p:nvPr/>
          </p:nvSpPr>
          <p:spPr>
            <a:xfrm>
              <a:off x="10743721" y="177338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子代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2986FB60-F8D5-4EB1-87B3-3E83673D75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0983" y="1908797"/>
              <a:ext cx="28568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934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75B5B76F-26FF-4F57-9684-21503AF46071}"/>
              </a:ext>
            </a:extLst>
          </p:cNvPr>
          <p:cNvGrpSpPr/>
          <p:nvPr/>
        </p:nvGrpSpPr>
        <p:grpSpPr>
          <a:xfrm>
            <a:off x="6096000" y="1688767"/>
            <a:ext cx="767535" cy="1901632"/>
            <a:chOff x="7377282" y="1688766"/>
            <a:chExt cx="767535" cy="1901632"/>
          </a:xfrm>
        </p:grpSpPr>
        <p:sp>
          <p:nvSpPr>
            <p:cNvPr id="9" name="左大括号 8">
              <a:extLst>
                <a:ext uri="{FF2B5EF4-FFF2-40B4-BE49-F238E27FC236}">
                  <a16:creationId xmlns:a16="http://schemas.microsoft.com/office/drawing/2014/main" id="{B97C8C59-3483-4F88-8085-CC423A2F1376}"/>
                </a:ext>
              </a:extLst>
            </p:cNvPr>
            <p:cNvSpPr/>
            <p:nvPr/>
          </p:nvSpPr>
          <p:spPr>
            <a:xfrm>
              <a:off x="7860145" y="1688766"/>
              <a:ext cx="284672" cy="190163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6C8162F-4DDA-4EA8-A49B-11C67A7367BB}"/>
                </a:ext>
              </a:extLst>
            </p:cNvPr>
            <p:cNvSpPr txBox="1"/>
            <p:nvPr/>
          </p:nvSpPr>
          <p:spPr>
            <a:xfrm>
              <a:off x="7377282" y="250156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父代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CFC152A-D3A9-4799-B8A7-43B44A0FCBF3}"/>
              </a:ext>
            </a:extLst>
          </p:cNvPr>
          <p:cNvGrpSpPr/>
          <p:nvPr/>
        </p:nvGrpSpPr>
        <p:grpSpPr>
          <a:xfrm>
            <a:off x="6941507" y="1532069"/>
            <a:ext cx="2384827" cy="3469507"/>
            <a:chOff x="8047298" y="1558612"/>
            <a:chExt cx="2384827" cy="344286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2E1FB6-2540-4013-AC40-90CC98E87474}"/>
                </a:ext>
              </a:extLst>
            </p:cNvPr>
            <p:cNvSpPr/>
            <p:nvPr/>
          </p:nvSpPr>
          <p:spPr>
            <a:xfrm>
              <a:off x="8076459" y="1558612"/>
              <a:ext cx="2355666" cy="3442867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C24A92A-FFB4-48C0-8B1A-3A5F05EE8907}"/>
                </a:ext>
              </a:extLst>
            </p:cNvPr>
            <p:cNvSpPr/>
            <p:nvPr/>
          </p:nvSpPr>
          <p:spPr>
            <a:xfrm>
              <a:off x="8047298" y="1558613"/>
              <a:ext cx="2288193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孙悟空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貂蝉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大乔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吕布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B5D22609-F25D-40B7-BC79-B7CD14D18705}"/>
              </a:ext>
            </a:extLst>
          </p:cNvPr>
          <p:cNvSpPr/>
          <p:nvPr/>
        </p:nvSpPr>
        <p:spPr>
          <a:xfrm>
            <a:off x="7188464" y="1773383"/>
            <a:ext cx="2041236" cy="170895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FFFA0BF-4405-4CE4-8514-FF80BBDD6511}"/>
              </a:ext>
            </a:extLst>
          </p:cNvPr>
          <p:cNvSpPr/>
          <p:nvPr/>
        </p:nvSpPr>
        <p:spPr>
          <a:xfrm>
            <a:off x="7373191" y="2446021"/>
            <a:ext cx="1607127" cy="85136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A55860A-24A6-4B0F-902D-AC38220240D4}"/>
              </a:ext>
            </a:extLst>
          </p:cNvPr>
          <p:cNvGrpSpPr/>
          <p:nvPr/>
        </p:nvGrpSpPr>
        <p:grpSpPr>
          <a:xfrm>
            <a:off x="8991363" y="2366151"/>
            <a:ext cx="1164399" cy="307777"/>
            <a:chOff x="10272645" y="2366150"/>
            <a:chExt cx="1164399" cy="307777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F878D1A-8312-47EE-AF56-3933F324EB47}"/>
                </a:ext>
              </a:extLst>
            </p:cNvPr>
            <p:cNvSpPr txBox="1"/>
            <p:nvPr/>
          </p:nvSpPr>
          <p:spPr>
            <a:xfrm>
              <a:off x="10758653" y="2366150"/>
              <a:ext cx="6783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孙代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...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9723D15A-5948-4697-850A-5DF017F03589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10272645" y="2520039"/>
              <a:ext cx="4860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14F5A23-B377-4822-B3C2-7EFEF2AAF01F}"/>
              </a:ext>
            </a:extLst>
          </p:cNvPr>
          <p:cNvGrpSpPr/>
          <p:nvPr/>
        </p:nvGrpSpPr>
        <p:grpSpPr>
          <a:xfrm>
            <a:off x="9229701" y="1773382"/>
            <a:ext cx="776477" cy="307777"/>
            <a:chOff x="10510983" y="1773381"/>
            <a:chExt cx="776477" cy="30777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7624377-E977-4343-9BFA-771BA6D447FE}"/>
                </a:ext>
              </a:extLst>
            </p:cNvPr>
            <p:cNvSpPr txBox="1"/>
            <p:nvPr/>
          </p:nvSpPr>
          <p:spPr>
            <a:xfrm>
              <a:off x="10743721" y="177338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子代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2986FB60-F8D5-4EB1-87B3-3E83673D75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0983" y="1908797"/>
              <a:ext cx="28568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FF9DE65-930C-46EB-A933-A0233A5D379C}"/>
              </a:ext>
            </a:extLst>
          </p:cNvPr>
          <p:cNvGrpSpPr/>
          <p:nvPr/>
        </p:nvGrpSpPr>
        <p:grpSpPr>
          <a:xfrm>
            <a:off x="5728081" y="3921846"/>
            <a:ext cx="4006227" cy="954107"/>
            <a:chOff x="5728081" y="3921845"/>
            <a:chExt cx="4006227" cy="954107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E8025D4-19F9-417A-929B-8D5B37BD8E5A}"/>
                </a:ext>
              </a:extLst>
            </p:cNvPr>
            <p:cNvSpPr/>
            <p:nvPr/>
          </p:nvSpPr>
          <p:spPr>
            <a:xfrm>
              <a:off x="7007140" y="3921845"/>
              <a:ext cx="272716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ol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腾云突击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大闹天宫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ol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9BBC2FA0-F71B-4895-BFB9-15A19AA24C7F}"/>
                </a:ext>
              </a:extLst>
            </p:cNvPr>
            <p:cNvGrpSpPr/>
            <p:nvPr/>
          </p:nvGrpSpPr>
          <p:grpSpPr>
            <a:xfrm>
              <a:off x="5728081" y="4077137"/>
              <a:ext cx="1135454" cy="654883"/>
              <a:chOff x="7009363" y="1688766"/>
              <a:chExt cx="1135454" cy="1901632"/>
            </a:xfrm>
          </p:grpSpPr>
          <p:sp>
            <p:nvSpPr>
              <p:cNvPr id="45" name="左大括号 44">
                <a:extLst>
                  <a:ext uri="{FF2B5EF4-FFF2-40B4-BE49-F238E27FC236}">
                    <a16:creationId xmlns:a16="http://schemas.microsoft.com/office/drawing/2014/main" id="{45E4C41C-597D-4389-A47B-8F591E24D7BA}"/>
                  </a:ext>
                </a:extLst>
              </p:cNvPr>
              <p:cNvSpPr/>
              <p:nvPr/>
            </p:nvSpPr>
            <p:spPr>
              <a:xfrm>
                <a:off x="7860145" y="1688766"/>
                <a:ext cx="284672" cy="1901632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731A041-CA32-49F8-AD52-66E724A75DB8}"/>
                  </a:ext>
                </a:extLst>
              </p:cNvPr>
              <p:cNvSpPr txBox="1"/>
              <p:nvPr/>
            </p:nvSpPr>
            <p:spPr>
              <a:xfrm>
                <a:off x="7009363" y="2176228"/>
                <a:ext cx="1092465" cy="893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阿里巴巴普惠体" panose="00020600040101010101"/>
                  </a:rPr>
                  <a:t>父代兄弟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endParaRPr>
              </a:p>
            </p:txBody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3050309" cy="517190"/>
          </a:xfrm>
        </p:spPr>
        <p:txBody>
          <a:bodyPr/>
          <a:lstStyle/>
          <a:p>
            <a:r>
              <a:rPr lang="en-US" altLang="zh-CN"/>
              <a:t>5.</a:t>
            </a:r>
            <a:r>
              <a:rPr lang="zh-CN" altLang="en-US"/>
              <a:t>组合选择器 </a:t>
            </a:r>
            <a:r>
              <a:rPr lang="en-US" altLang="zh-CN"/>
              <a:t>- </a:t>
            </a:r>
            <a:r>
              <a:rPr lang="zh-CN" altLang="en-US"/>
              <a:t>后代选择器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199" y="1989139"/>
            <a:ext cx="4953001" cy="208799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后代选择器：</a:t>
            </a:r>
            <a:r>
              <a:rPr lang="en-US" altLang="zh-CN">
                <a:ea typeface="阿里巴巴普惠体" panose="00020600040101010101"/>
              </a:rPr>
              <a:t>(</a:t>
            </a:r>
            <a:r>
              <a:rPr lang="zh-CN" altLang="en-US">
                <a:ea typeface="阿里巴巴普惠体" panose="00020600040101010101"/>
              </a:rPr>
              <a:t>包含选择器</a:t>
            </a:r>
            <a:r>
              <a:rPr lang="en-US" altLang="zh-CN">
                <a:ea typeface="阿里巴巴普惠体" panose="00020600040101010101"/>
              </a:rPr>
              <a:t>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作用：可以选择</a:t>
            </a:r>
            <a:r>
              <a:rPr lang="zh-CN" altLang="en-US" b="1">
                <a:ea typeface="阿里巴巴普惠体" panose="00020600040101010101"/>
              </a:rPr>
              <a:t>某标签包含的</a:t>
            </a:r>
            <a:r>
              <a:rPr lang="zh-CN" altLang="en-US">
                <a:ea typeface="阿里巴巴普惠体" panose="00020600040101010101"/>
              </a:rPr>
              <a:t>所有后代标签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需求：将 </a:t>
            </a:r>
            <a:r>
              <a:rPr lang="en-US" altLang="zh-CN">
                <a:ea typeface="阿里巴巴普惠体" panose="00020600040101010101"/>
              </a:rPr>
              <a:t>ul </a:t>
            </a:r>
            <a:r>
              <a:rPr lang="zh-CN" altLang="en-US">
                <a:ea typeface="阿里巴巴普惠体" panose="00020600040101010101"/>
              </a:rPr>
              <a:t>中 所有 </a:t>
            </a:r>
            <a:r>
              <a:rPr lang="en-US" altLang="zh-CN">
                <a:ea typeface="阿里巴巴普惠体" panose="00020600040101010101"/>
              </a:rPr>
              <a:t>li </a:t>
            </a:r>
            <a:r>
              <a:rPr lang="zh-CN" altLang="en-US">
                <a:ea typeface="阿里巴巴普惠体" panose="00020600040101010101"/>
              </a:rPr>
              <a:t>标签文字设置为 红色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实现：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ECDF6ED-4437-420F-9E02-E6E9680805B5}"/>
              </a:ext>
            </a:extLst>
          </p:cNvPr>
          <p:cNvGrpSpPr/>
          <p:nvPr/>
        </p:nvGrpSpPr>
        <p:grpSpPr>
          <a:xfrm>
            <a:off x="1249363" y="4140622"/>
            <a:ext cx="2950101" cy="1470660"/>
            <a:chOff x="1314233" y="3429001"/>
            <a:chExt cx="2950101" cy="147066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022A04C-BB8D-40B1-9F7C-3DB9EDE94B55}"/>
                </a:ext>
              </a:extLst>
            </p:cNvPr>
            <p:cNvGrpSpPr/>
            <p:nvPr/>
          </p:nvGrpSpPr>
          <p:grpSpPr>
            <a:xfrm>
              <a:off x="1314233" y="3429001"/>
              <a:ext cx="2950101" cy="1470660"/>
              <a:chOff x="1337942" y="4596387"/>
              <a:chExt cx="2950101" cy="1470660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3B7E843-4BE8-401E-AA8F-F47884865F3C}"/>
                  </a:ext>
                </a:extLst>
              </p:cNvPr>
              <p:cNvSpPr/>
              <p:nvPr/>
            </p:nvSpPr>
            <p:spPr>
              <a:xfrm>
                <a:off x="1337942" y="4596387"/>
                <a:ext cx="2950101" cy="1470660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43EAAAB-3857-4DEE-8ED7-576908149A2C}"/>
                  </a:ext>
                </a:extLst>
              </p:cNvPr>
              <p:cNvSpPr/>
              <p:nvPr/>
            </p:nvSpPr>
            <p:spPr>
              <a:xfrm>
                <a:off x="1337942" y="4623259"/>
                <a:ext cx="2632038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&lt;/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8D63644-FA96-438F-AC86-79D575E27EE6}"/>
                </a:ext>
              </a:extLst>
            </p:cNvPr>
            <p:cNvSpPr/>
            <p:nvPr/>
          </p:nvSpPr>
          <p:spPr>
            <a:xfrm>
              <a:off x="1453743" y="3778838"/>
              <a:ext cx="202859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ul li 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red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4815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75B5B76F-26FF-4F57-9684-21503AF46071}"/>
              </a:ext>
            </a:extLst>
          </p:cNvPr>
          <p:cNvGrpSpPr/>
          <p:nvPr/>
        </p:nvGrpSpPr>
        <p:grpSpPr>
          <a:xfrm>
            <a:off x="6096000" y="1688767"/>
            <a:ext cx="767535" cy="1901632"/>
            <a:chOff x="7377282" y="1688766"/>
            <a:chExt cx="767535" cy="1901632"/>
          </a:xfrm>
        </p:grpSpPr>
        <p:sp>
          <p:nvSpPr>
            <p:cNvPr id="9" name="左大括号 8">
              <a:extLst>
                <a:ext uri="{FF2B5EF4-FFF2-40B4-BE49-F238E27FC236}">
                  <a16:creationId xmlns:a16="http://schemas.microsoft.com/office/drawing/2014/main" id="{B97C8C59-3483-4F88-8085-CC423A2F1376}"/>
                </a:ext>
              </a:extLst>
            </p:cNvPr>
            <p:cNvSpPr/>
            <p:nvPr/>
          </p:nvSpPr>
          <p:spPr>
            <a:xfrm>
              <a:off x="7860145" y="1688766"/>
              <a:ext cx="284672" cy="190163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6C8162F-4DDA-4EA8-A49B-11C67A7367BB}"/>
                </a:ext>
              </a:extLst>
            </p:cNvPr>
            <p:cNvSpPr txBox="1"/>
            <p:nvPr/>
          </p:nvSpPr>
          <p:spPr>
            <a:xfrm>
              <a:off x="7377282" y="250156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父代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CFC152A-D3A9-4799-B8A7-43B44A0FCBF3}"/>
              </a:ext>
            </a:extLst>
          </p:cNvPr>
          <p:cNvGrpSpPr/>
          <p:nvPr/>
        </p:nvGrpSpPr>
        <p:grpSpPr>
          <a:xfrm>
            <a:off x="6941507" y="1532069"/>
            <a:ext cx="2384827" cy="3469507"/>
            <a:chOff x="8047298" y="1558612"/>
            <a:chExt cx="2384827" cy="344286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92E1FB6-2540-4013-AC40-90CC98E87474}"/>
                </a:ext>
              </a:extLst>
            </p:cNvPr>
            <p:cNvSpPr/>
            <p:nvPr/>
          </p:nvSpPr>
          <p:spPr>
            <a:xfrm>
              <a:off x="8076459" y="1558612"/>
              <a:ext cx="2355666" cy="3442867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C24A92A-FFB4-48C0-8B1A-3A5F05EE8907}"/>
                </a:ext>
              </a:extLst>
            </p:cNvPr>
            <p:cNvSpPr/>
            <p:nvPr/>
          </p:nvSpPr>
          <p:spPr>
            <a:xfrm>
              <a:off x="8047298" y="1558613"/>
              <a:ext cx="2288193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孙悟空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貂蝉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大乔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吕布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B5D22609-F25D-40B7-BC79-B7CD14D18705}"/>
              </a:ext>
            </a:extLst>
          </p:cNvPr>
          <p:cNvSpPr/>
          <p:nvPr/>
        </p:nvSpPr>
        <p:spPr>
          <a:xfrm>
            <a:off x="7188464" y="1773383"/>
            <a:ext cx="2041236" cy="170895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FFFA0BF-4405-4CE4-8514-FF80BBDD6511}"/>
              </a:ext>
            </a:extLst>
          </p:cNvPr>
          <p:cNvSpPr/>
          <p:nvPr/>
        </p:nvSpPr>
        <p:spPr>
          <a:xfrm>
            <a:off x="7373191" y="2446021"/>
            <a:ext cx="1607127" cy="85136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A55860A-24A6-4B0F-902D-AC38220240D4}"/>
              </a:ext>
            </a:extLst>
          </p:cNvPr>
          <p:cNvGrpSpPr/>
          <p:nvPr/>
        </p:nvGrpSpPr>
        <p:grpSpPr>
          <a:xfrm>
            <a:off x="8991363" y="2366151"/>
            <a:ext cx="1164399" cy="307777"/>
            <a:chOff x="10272645" y="2366150"/>
            <a:chExt cx="1164399" cy="307777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F878D1A-8312-47EE-AF56-3933F324EB47}"/>
                </a:ext>
              </a:extLst>
            </p:cNvPr>
            <p:cNvSpPr txBox="1"/>
            <p:nvPr/>
          </p:nvSpPr>
          <p:spPr>
            <a:xfrm>
              <a:off x="10758653" y="2366150"/>
              <a:ext cx="6783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孙代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...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9723D15A-5948-4697-850A-5DF017F03589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10272645" y="2520039"/>
              <a:ext cx="4860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14F5A23-B377-4822-B3C2-7EFEF2AAF01F}"/>
              </a:ext>
            </a:extLst>
          </p:cNvPr>
          <p:cNvGrpSpPr/>
          <p:nvPr/>
        </p:nvGrpSpPr>
        <p:grpSpPr>
          <a:xfrm>
            <a:off x="9229701" y="1773382"/>
            <a:ext cx="776477" cy="307777"/>
            <a:chOff x="10510983" y="1773381"/>
            <a:chExt cx="776477" cy="30777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7624377-E977-4343-9BFA-771BA6D447FE}"/>
                </a:ext>
              </a:extLst>
            </p:cNvPr>
            <p:cNvSpPr txBox="1"/>
            <p:nvPr/>
          </p:nvSpPr>
          <p:spPr>
            <a:xfrm>
              <a:off x="10743721" y="177338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子代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2986FB60-F8D5-4EB1-87B3-3E83673D75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0983" y="1908797"/>
              <a:ext cx="28568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FF9DE65-930C-46EB-A933-A0233A5D379C}"/>
              </a:ext>
            </a:extLst>
          </p:cNvPr>
          <p:cNvGrpSpPr/>
          <p:nvPr/>
        </p:nvGrpSpPr>
        <p:grpSpPr>
          <a:xfrm>
            <a:off x="5728081" y="3921846"/>
            <a:ext cx="4006227" cy="954107"/>
            <a:chOff x="5728081" y="3921845"/>
            <a:chExt cx="4006227" cy="954107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E8025D4-19F9-417A-929B-8D5B37BD8E5A}"/>
                </a:ext>
              </a:extLst>
            </p:cNvPr>
            <p:cNvSpPr/>
            <p:nvPr/>
          </p:nvSpPr>
          <p:spPr>
            <a:xfrm>
              <a:off x="7007140" y="3921845"/>
              <a:ext cx="272716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ol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腾云突击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大闹天宫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ol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9BBC2FA0-F71B-4895-BFB9-15A19AA24C7F}"/>
                </a:ext>
              </a:extLst>
            </p:cNvPr>
            <p:cNvGrpSpPr/>
            <p:nvPr/>
          </p:nvGrpSpPr>
          <p:grpSpPr>
            <a:xfrm>
              <a:off x="5728081" y="4077137"/>
              <a:ext cx="1135454" cy="654883"/>
              <a:chOff x="7009363" y="1688766"/>
              <a:chExt cx="1135454" cy="1901632"/>
            </a:xfrm>
          </p:grpSpPr>
          <p:sp>
            <p:nvSpPr>
              <p:cNvPr id="45" name="左大括号 44">
                <a:extLst>
                  <a:ext uri="{FF2B5EF4-FFF2-40B4-BE49-F238E27FC236}">
                    <a16:creationId xmlns:a16="http://schemas.microsoft.com/office/drawing/2014/main" id="{45E4C41C-597D-4389-A47B-8F591E24D7BA}"/>
                  </a:ext>
                </a:extLst>
              </p:cNvPr>
              <p:cNvSpPr/>
              <p:nvPr/>
            </p:nvSpPr>
            <p:spPr>
              <a:xfrm>
                <a:off x="7860145" y="1688766"/>
                <a:ext cx="284672" cy="1901632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731A041-CA32-49F8-AD52-66E724A75DB8}"/>
                  </a:ext>
                </a:extLst>
              </p:cNvPr>
              <p:cNvSpPr txBox="1"/>
              <p:nvPr/>
            </p:nvSpPr>
            <p:spPr>
              <a:xfrm>
                <a:off x="7009363" y="2176228"/>
                <a:ext cx="1092465" cy="893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阿里巴巴普惠体" panose="00020600040101010101"/>
                  </a:rPr>
                  <a:t>父代兄弟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endParaRPr>
              </a:p>
            </p:txBody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3050309" cy="517190"/>
          </a:xfrm>
        </p:spPr>
        <p:txBody>
          <a:bodyPr/>
          <a:lstStyle/>
          <a:p>
            <a:r>
              <a:rPr lang="en-US" altLang="zh-CN"/>
              <a:t>5.</a:t>
            </a:r>
            <a:r>
              <a:rPr lang="zh-CN" altLang="en-US"/>
              <a:t>组合选择器 </a:t>
            </a:r>
            <a:r>
              <a:rPr lang="en-US" altLang="zh-CN"/>
              <a:t>- </a:t>
            </a:r>
            <a:r>
              <a:rPr lang="zh-CN" altLang="en-US"/>
              <a:t>后代选择器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199" y="1989139"/>
            <a:ext cx="4953001" cy="208799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后代选择器：</a:t>
            </a:r>
            <a:r>
              <a:rPr lang="en-US" altLang="zh-CN">
                <a:ea typeface="阿里巴巴普惠体" panose="00020600040101010101"/>
              </a:rPr>
              <a:t>(</a:t>
            </a:r>
            <a:r>
              <a:rPr lang="zh-CN" altLang="en-US">
                <a:ea typeface="阿里巴巴普惠体" panose="00020600040101010101"/>
              </a:rPr>
              <a:t>包含选择器</a:t>
            </a:r>
            <a:r>
              <a:rPr lang="en-US" altLang="zh-CN">
                <a:ea typeface="阿里巴巴普惠体" panose="00020600040101010101"/>
              </a:rPr>
              <a:t>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作用：可以选择</a:t>
            </a:r>
            <a:r>
              <a:rPr lang="zh-CN" altLang="en-US" b="1">
                <a:ea typeface="阿里巴巴普惠体" panose="00020600040101010101"/>
              </a:rPr>
              <a:t>某标签包含的</a:t>
            </a:r>
            <a:r>
              <a:rPr lang="zh-CN" altLang="en-US">
                <a:ea typeface="阿里巴巴普惠体" panose="00020600040101010101"/>
              </a:rPr>
              <a:t>所有后代标签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需求：将 </a:t>
            </a:r>
            <a:r>
              <a:rPr lang="en-US" altLang="zh-CN">
                <a:ea typeface="阿里巴巴普惠体" panose="00020600040101010101"/>
              </a:rPr>
              <a:t>ul </a:t>
            </a:r>
            <a:r>
              <a:rPr lang="zh-CN" altLang="en-US">
                <a:ea typeface="阿里巴巴普惠体" panose="00020600040101010101"/>
              </a:rPr>
              <a:t>中 所有 </a:t>
            </a:r>
            <a:r>
              <a:rPr lang="en-US" altLang="zh-CN">
                <a:ea typeface="阿里巴巴普惠体" panose="00020600040101010101"/>
              </a:rPr>
              <a:t>li </a:t>
            </a:r>
            <a:r>
              <a:rPr lang="zh-CN" altLang="en-US">
                <a:ea typeface="阿里巴巴普惠体" panose="00020600040101010101"/>
              </a:rPr>
              <a:t>标签文字设置为 红色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语法：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ECDF6ED-4437-420F-9E02-E6E9680805B5}"/>
              </a:ext>
            </a:extLst>
          </p:cNvPr>
          <p:cNvGrpSpPr/>
          <p:nvPr/>
        </p:nvGrpSpPr>
        <p:grpSpPr>
          <a:xfrm>
            <a:off x="1249363" y="4140622"/>
            <a:ext cx="2950101" cy="1470660"/>
            <a:chOff x="1314233" y="3429001"/>
            <a:chExt cx="2950101" cy="147066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022A04C-BB8D-40B1-9F7C-3DB9EDE94B55}"/>
                </a:ext>
              </a:extLst>
            </p:cNvPr>
            <p:cNvGrpSpPr/>
            <p:nvPr/>
          </p:nvGrpSpPr>
          <p:grpSpPr>
            <a:xfrm>
              <a:off x="1314233" y="3429001"/>
              <a:ext cx="2950101" cy="1470660"/>
              <a:chOff x="1337942" y="4596387"/>
              <a:chExt cx="2950101" cy="1470660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3B7E843-4BE8-401E-AA8F-F47884865F3C}"/>
                  </a:ext>
                </a:extLst>
              </p:cNvPr>
              <p:cNvSpPr/>
              <p:nvPr/>
            </p:nvSpPr>
            <p:spPr>
              <a:xfrm>
                <a:off x="1337942" y="4596387"/>
                <a:ext cx="2950101" cy="1470660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43EAAAB-3857-4DEE-8ED7-576908149A2C}"/>
                  </a:ext>
                </a:extLst>
              </p:cNvPr>
              <p:cNvSpPr/>
              <p:nvPr/>
            </p:nvSpPr>
            <p:spPr>
              <a:xfrm>
                <a:off x="1337942" y="4623259"/>
                <a:ext cx="2632038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&lt;/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8D63644-FA96-438F-AC86-79D575E27EE6}"/>
                </a:ext>
              </a:extLst>
            </p:cNvPr>
            <p:cNvSpPr/>
            <p:nvPr/>
          </p:nvSpPr>
          <p:spPr>
            <a:xfrm>
              <a:off x="1453743" y="3778838"/>
              <a:ext cx="236778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父代标签名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 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子代标签名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red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057947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9131FBF-02D4-481B-9B80-799B1527B20C}"/>
              </a:ext>
            </a:extLst>
          </p:cNvPr>
          <p:cNvGrpSpPr/>
          <p:nvPr/>
        </p:nvGrpSpPr>
        <p:grpSpPr>
          <a:xfrm>
            <a:off x="5992702" y="1989139"/>
            <a:ext cx="2384827" cy="1978121"/>
            <a:chOff x="5992702" y="1989139"/>
            <a:chExt cx="2384827" cy="197812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CFC152A-D3A9-4799-B8A7-43B44A0FCBF3}"/>
                </a:ext>
              </a:extLst>
            </p:cNvPr>
            <p:cNvGrpSpPr/>
            <p:nvPr/>
          </p:nvGrpSpPr>
          <p:grpSpPr>
            <a:xfrm>
              <a:off x="5992702" y="1989139"/>
              <a:ext cx="2384827" cy="1978121"/>
              <a:chOff x="8047298" y="1558612"/>
              <a:chExt cx="2384827" cy="1962932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92E1FB6-2540-4013-AC40-90CC98E87474}"/>
                  </a:ext>
                </a:extLst>
              </p:cNvPr>
              <p:cNvSpPr/>
              <p:nvPr/>
            </p:nvSpPr>
            <p:spPr>
              <a:xfrm>
                <a:off x="8076459" y="1558612"/>
                <a:ext cx="2355666" cy="1962932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C24A92A-FFB4-48C0-8B1A-3A5F05EE8907}"/>
                  </a:ext>
                </a:extLst>
              </p:cNvPr>
              <p:cNvSpPr/>
              <p:nvPr/>
            </p:nvSpPr>
            <p:spPr>
              <a:xfrm>
                <a:off x="8047298" y="1558613"/>
                <a:ext cx="2288193" cy="946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p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</a:p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  </a:t>
                </a:r>
                <a:r>
                  <a:rPr lang="zh-CN" altLang="en-US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戏作小诗君一笑，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  </a:t>
                </a:r>
                <a:r>
                  <a:rPr lang="zh-CN" altLang="en-US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从来佳茗似佳人</a:t>
                </a:r>
                <a:r>
                  <a:rPr lang="en-US" altLang="zh-CN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- </a:t>
                </a:r>
                <a:r>
                  <a:rPr lang="zh-CN" altLang="en-US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苏轼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&lt;/p&gt;</a:t>
                </a:r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E8025D4-19F9-417A-929B-8D5B37BD8E5A}"/>
                </a:ext>
              </a:extLst>
            </p:cNvPr>
            <p:cNvSpPr/>
            <p:nvPr/>
          </p:nvSpPr>
          <p:spPr>
            <a:xfrm>
              <a:off x="6021863" y="3013153"/>
              <a:ext cx="222256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腾云突击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大闹天宫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&lt;/ul&gt;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535545" cy="517190"/>
          </a:xfrm>
        </p:spPr>
        <p:txBody>
          <a:bodyPr/>
          <a:lstStyle/>
          <a:p>
            <a:r>
              <a:rPr lang="en-US" altLang="zh-CN"/>
              <a:t>6.</a:t>
            </a:r>
            <a:r>
              <a:rPr lang="zh-CN" altLang="en-US"/>
              <a:t>组合选择器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199" y="1989139"/>
            <a:ext cx="4953001" cy="208799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并集选择器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作用：可以让</a:t>
            </a:r>
            <a:r>
              <a:rPr lang="zh-CN" altLang="en-US" b="1">
                <a:ea typeface="阿里巴巴普惠体" panose="00020600040101010101"/>
              </a:rPr>
              <a:t>多个选择器</a:t>
            </a:r>
            <a:r>
              <a:rPr lang="zh-CN" altLang="en-US">
                <a:ea typeface="阿里巴巴普惠体" panose="00020600040101010101"/>
              </a:rPr>
              <a:t>共享一套样式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需求：将 </a:t>
            </a:r>
            <a:r>
              <a:rPr lang="en-US" altLang="zh-CN">
                <a:ea typeface="阿里巴巴普惠体" panose="00020600040101010101"/>
              </a:rPr>
              <a:t>li </a:t>
            </a:r>
            <a:r>
              <a:rPr lang="zh-CN" altLang="en-US">
                <a:ea typeface="阿里巴巴普惠体" panose="00020600040101010101"/>
              </a:rPr>
              <a:t>标签 和 </a:t>
            </a:r>
            <a:r>
              <a:rPr lang="en-US" altLang="zh-CN">
                <a:ea typeface="阿里巴巴普惠体" panose="00020600040101010101"/>
              </a:rPr>
              <a:t>p </a:t>
            </a:r>
            <a:r>
              <a:rPr lang="zh-CN" altLang="en-US">
                <a:ea typeface="阿里巴巴普惠体" panose="00020600040101010101"/>
              </a:rPr>
              <a:t>标签 文字设置为 红色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实现：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ECDF6ED-4437-420F-9E02-E6E9680805B5}"/>
              </a:ext>
            </a:extLst>
          </p:cNvPr>
          <p:cNvGrpSpPr/>
          <p:nvPr/>
        </p:nvGrpSpPr>
        <p:grpSpPr>
          <a:xfrm>
            <a:off x="1249363" y="4140622"/>
            <a:ext cx="2950101" cy="1470660"/>
            <a:chOff x="1314233" y="3429001"/>
            <a:chExt cx="2950101" cy="147066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022A04C-BB8D-40B1-9F7C-3DB9EDE94B55}"/>
                </a:ext>
              </a:extLst>
            </p:cNvPr>
            <p:cNvGrpSpPr/>
            <p:nvPr/>
          </p:nvGrpSpPr>
          <p:grpSpPr>
            <a:xfrm>
              <a:off x="1314233" y="3429001"/>
              <a:ext cx="2950101" cy="1470660"/>
              <a:chOff x="1337942" y="4596387"/>
              <a:chExt cx="2950101" cy="1470660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3B7E843-4BE8-401E-AA8F-F47884865F3C}"/>
                  </a:ext>
                </a:extLst>
              </p:cNvPr>
              <p:cNvSpPr/>
              <p:nvPr/>
            </p:nvSpPr>
            <p:spPr>
              <a:xfrm>
                <a:off x="1337942" y="4596387"/>
                <a:ext cx="2950101" cy="1470660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43EAAAB-3857-4DEE-8ED7-576908149A2C}"/>
                  </a:ext>
                </a:extLst>
              </p:cNvPr>
              <p:cNvSpPr/>
              <p:nvPr/>
            </p:nvSpPr>
            <p:spPr>
              <a:xfrm>
                <a:off x="1337942" y="4623259"/>
                <a:ext cx="2632038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&lt;/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8D63644-FA96-438F-AC86-79D575E27EE6}"/>
                </a:ext>
              </a:extLst>
            </p:cNvPr>
            <p:cNvSpPr/>
            <p:nvPr/>
          </p:nvSpPr>
          <p:spPr>
            <a:xfrm>
              <a:off x="1453743" y="3778838"/>
              <a:ext cx="236778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p,li 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red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E46DF399-E918-462B-A4BD-BB094D0928E3}"/>
              </a:ext>
            </a:extLst>
          </p:cNvPr>
          <p:cNvSpPr/>
          <p:nvPr/>
        </p:nvSpPr>
        <p:spPr>
          <a:xfrm>
            <a:off x="2229745" y="1246527"/>
            <a:ext cx="1462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 pitchFamily="18" charset="-122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 pitchFamily="18" charset="-122"/>
              </a:rPr>
              <a:t>并集选择器</a:t>
            </a:r>
          </a:p>
        </p:txBody>
      </p:sp>
    </p:spTree>
    <p:extLst>
      <p:ext uri="{BB962C8B-B14F-4D97-AF65-F5344CB8AC3E}">
        <p14:creationId xmlns:p14="http://schemas.microsoft.com/office/powerpoint/2010/main" val="2276451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9131FBF-02D4-481B-9B80-799B1527B20C}"/>
              </a:ext>
            </a:extLst>
          </p:cNvPr>
          <p:cNvGrpSpPr/>
          <p:nvPr/>
        </p:nvGrpSpPr>
        <p:grpSpPr>
          <a:xfrm>
            <a:off x="5992702" y="1989139"/>
            <a:ext cx="2384827" cy="1978121"/>
            <a:chOff x="5992702" y="1989139"/>
            <a:chExt cx="2384827" cy="197812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CFC152A-D3A9-4799-B8A7-43B44A0FCBF3}"/>
                </a:ext>
              </a:extLst>
            </p:cNvPr>
            <p:cNvGrpSpPr/>
            <p:nvPr/>
          </p:nvGrpSpPr>
          <p:grpSpPr>
            <a:xfrm>
              <a:off x="5992702" y="1989139"/>
              <a:ext cx="2384827" cy="1978121"/>
              <a:chOff x="8047298" y="1558612"/>
              <a:chExt cx="2384827" cy="1962932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92E1FB6-2540-4013-AC40-90CC98E87474}"/>
                  </a:ext>
                </a:extLst>
              </p:cNvPr>
              <p:cNvSpPr/>
              <p:nvPr/>
            </p:nvSpPr>
            <p:spPr>
              <a:xfrm>
                <a:off x="8076459" y="1558612"/>
                <a:ext cx="2355666" cy="1962932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C24A92A-FFB4-48C0-8B1A-3A5F05EE8907}"/>
                  </a:ext>
                </a:extLst>
              </p:cNvPr>
              <p:cNvSpPr/>
              <p:nvPr/>
            </p:nvSpPr>
            <p:spPr>
              <a:xfrm>
                <a:off x="8047298" y="1558613"/>
                <a:ext cx="2288193" cy="946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p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</a:p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  </a:t>
                </a:r>
                <a:r>
                  <a:rPr lang="zh-CN" altLang="en-US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戏作小诗君一笑，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  </a:t>
                </a:r>
                <a:r>
                  <a:rPr lang="zh-CN" altLang="en-US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从来佳茗似佳人</a:t>
                </a:r>
                <a:r>
                  <a:rPr lang="en-US" altLang="zh-CN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- </a:t>
                </a:r>
                <a:r>
                  <a:rPr lang="zh-CN" altLang="en-US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苏轼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&lt;/p&gt;</a:t>
                </a:r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E8025D4-19F9-417A-929B-8D5B37BD8E5A}"/>
                </a:ext>
              </a:extLst>
            </p:cNvPr>
            <p:cNvSpPr/>
            <p:nvPr/>
          </p:nvSpPr>
          <p:spPr>
            <a:xfrm>
              <a:off x="6021863" y="3013153"/>
              <a:ext cx="222256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腾云突击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大闹天宫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&lt;/ul&gt;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535545" cy="517190"/>
          </a:xfrm>
        </p:spPr>
        <p:txBody>
          <a:bodyPr/>
          <a:lstStyle/>
          <a:p>
            <a:r>
              <a:rPr lang="en-US" altLang="zh-CN"/>
              <a:t>6.</a:t>
            </a:r>
            <a:r>
              <a:rPr lang="zh-CN" altLang="en-US"/>
              <a:t>组合选择器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199" y="1989139"/>
            <a:ext cx="4953001" cy="208799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并集选择器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作用：可以让</a:t>
            </a:r>
            <a:r>
              <a:rPr lang="zh-CN" altLang="en-US" b="1">
                <a:ea typeface="阿里巴巴普惠体" panose="00020600040101010101"/>
              </a:rPr>
              <a:t>多个选择器</a:t>
            </a:r>
            <a:r>
              <a:rPr lang="zh-CN" altLang="en-US">
                <a:ea typeface="阿里巴巴普惠体" panose="00020600040101010101"/>
              </a:rPr>
              <a:t>共享一套样式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需求：将 </a:t>
            </a:r>
            <a:r>
              <a:rPr lang="en-US" altLang="zh-CN">
                <a:ea typeface="阿里巴巴普惠体" panose="00020600040101010101"/>
              </a:rPr>
              <a:t>li </a:t>
            </a:r>
            <a:r>
              <a:rPr lang="zh-CN" altLang="en-US">
                <a:ea typeface="阿里巴巴普惠体" panose="00020600040101010101"/>
              </a:rPr>
              <a:t>标签 和 </a:t>
            </a:r>
            <a:r>
              <a:rPr lang="en-US" altLang="zh-CN">
                <a:ea typeface="阿里巴巴普惠体" panose="00020600040101010101"/>
              </a:rPr>
              <a:t>p </a:t>
            </a:r>
            <a:r>
              <a:rPr lang="zh-CN" altLang="en-US">
                <a:ea typeface="阿里巴巴普惠体" panose="00020600040101010101"/>
              </a:rPr>
              <a:t>标签 文字设置为 红色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语法：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ECDF6ED-4437-420F-9E02-E6E9680805B5}"/>
              </a:ext>
            </a:extLst>
          </p:cNvPr>
          <p:cNvGrpSpPr/>
          <p:nvPr/>
        </p:nvGrpSpPr>
        <p:grpSpPr>
          <a:xfrm>
            <a:off x="1249363" y="4140622"/>
            <a:ext cx="2950101" cy="1470660"/>
            <a:chOff x="1314233" y="3429001"/>
            <a:chExt cx="2950101" cy="147066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022A04C-BB8D-40B1-9F7C-3DB9EDE94B55}"/>
                </a:ext>
              </a:extLst>
            </p:cNvPr>
            <p:cNvGrpSpPr/>
            <p:nvPr/>
          </p:nvGrpSpPr>
          <p:grpSpPr>
            <a:xfrm>
              <a:off x="1314233" y="3429001"/>
              <a:ext cx="2950101" cy="1470660"/>
              <a:chOff x="1337942" y="4596387"/>
              <a:chExt cx="2950101" cy="1470660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3B7E843-4BE8-401E-AA8F-F47884865F3C}"/>
                  </a:ext>
                </a:extLst>
              </p:cNvPr>
              <p:cNvSpPr/>
              <p:nvPr/>
            </p:nvSpPr>
            <p:spPr>
              <a:xfrm>
                <a:off x="1337942" y="4596387"/>
                <a:ext cx="2950101" cy="1470660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43EAAAB-3857-4DEE-8ED7-576908149A2C}"/>
                  </a:ext>
                </a:extLst>
              </p:cNvPr>
              <p:cNvSpPr/>
              <p:nvPr/>
            </p:nvSpPr>
            <p:spPr>
              <a:xfrm>
                <a:off x="1337942" y="4623259"/>
                <a:ext cx="2632038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&lt;/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8D63644-FA96-438F-AC86-79D575E27EE6}"/>
                </a:ext>
              </a:extLst>
            </p:cNvPr>
            <p:cNvSpPr/>
            <p:nvPr/>
          </p:nvSpPr>
          <p:spPr>
            <a:xfrm>
              <a:off x="1453743" y="3778838"/>
              <a:ext cx="236778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选择器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1,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选择器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2 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red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E46DF399-E918-462B-A4BD-BB094D0928E3}"/>
              </a:ext>
            </a:extLst>
          </p:cNvPr>
          <p:cNvSpPr/>
          <p:nvPr/>
        </p:nvSpPr>
        <p:spPr>
          <a:xfrm>
            <a:off x="2229745" y="1246527"/>
            <a:ext cx="1462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 pitchFamily="18" charset="-122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 pitchFamily="18" charset="-122"/>
              </a:rPr>
              <a:t>并集选择器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64D1991-53BB-49F5-8EEB-2370B3ADDB43}"/>
              </a:ext>
            </a:extLst>
          </p:cNvPr>
          <p:cNvGrpSpPr/>
          <p:nvPr/>
        </p:nvGrpSpPr>
        <p:grpSpPr>
          <a:xfrm>
            <a:off x="1220661" y="6109472"/>
            <a:ext cx="4942687" cy="338554"/>
            <a:chOff x="3477201" y="6127945"/>
            <a:chExt cx="4942687" cy="33855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BC812EF-570E-4EC0-9255-2803DEAC6C9D}"/>
                </a:ext>
              </a:extLst>
            </p:cNvPr>
            <p:cNvSpPr/>
            <p:nvPr/>
          </p:nvSpPr>
          <p:spPr>
            <a:xfrm>
              <a:off x="3721166" y="6127945"/>
              <a:ext cx="46987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 pitchFamily="18" charset="-122"/>
                </a:rPr>
                <a:t>并集选择器是一种组合，不限制使用的选择器类型</a:t>
              </a:r>
            </a:p>
          </p:txBody>
        </p:sp>
        <p:sp>
          <p:nvSpPr>
            <p:cNvPr id="17" name="Shape 2399">
              <a:extLst>
                <a:ext uri="{FF2B5EF4-FFF2-40B4-BE49-F238E27FC236}">
                  <a16:creationId xmlns:a16="http://schemas.microsoft.com/office/drawing/2014/main" id="{742BD33B-8044-4F16-9BCE-17BD20290C4D}"/>
                </a:ext>
              </a:extLst>
            </p:cNvPr>
            <p:cNvSpPr/>
            <p:nvPr/>
          </p:nvSpPr>
          <p:spPr>
            <a:xfrm>
              <a:off x="3477201" y="615749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0763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9131FBF-02D4-481B-9B80-799B1527B20C}"/>
              </a:ext>
            </a:extLst>
          </p:cNvPr>
          <p:cNvGrpSpPr/>
          <p:nvPr/>
        </p:nvGrpSpPr>
        <p:grpSpPr>
          <a:xfrm>
            <a:off x="6483389" y="4140622"/>
            <a:ext cx="4088343" cy="2126010"/>
            <a:chOff x="5977632" y="2025945"/>
            <a:chExt cx="4088343" cy="1573835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CFC152A-D3A9-4799-B8A7-43B44A0FCBF3}"/>
                </a:ext>
              </a:extLst>
            </p:cNvPr>
            <p:cNvGrpSpPr/>
            <p:nvPr/>
          </p:nvGrpSpPr>
          <p:grpSpPr>
            <a:xfrm>
              <a:off x="5977632" y="2025945"/>
              <a:ext cx="4073273" cy="1573835"/>
              <a:chOff x="8032228" y="1595136"/>
              <a:chExt cx="4073273" cy="156175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92E1FB6-2540-4013-AC40-90CC98E87474}"/>
                  </a:ext>
                </a:extLst>
              </p:cNvPr>
              <p:cNvSpPr/>
              <p:nvPr/>
            </p:nvSpPr>
            <p:spPr>
              <a:xfrm>
                <a:off x="8032228" y="1595136"/>
                <a:ext cx="4073273" cy="1561750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C24A92A-FFB4-48C0-8B1A-3A5F05EE8907}"/>
                  </a:ext>
                </a:extLst>
              </p:cNvPr>
              <p:cNvSpPr/>
              <p:nvPr/>
            </p:nvSpPr>
            <p:spPr>
              <a:xfrm>
                <a:off x="8047298" y="1607211"/>
                <a:ext cx="3495286" cy="305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h3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 </a:t>
                </a:r>
                <a:r>
                  <a:rPr lang="zh-CN" altLang="en-US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此时此景，我想吟诗一首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&lt;/h3&gt;</a:t>
                </a:r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E8025D4-19F9-417A-929B-8D5B37BD8E5A}"/>
                </a:ext>
              </a:extLst>
            </p:cNvPr>
            <p:cNvSpPr/>
            <p:nvPr/>
          </p:nvSpPr>
          <p:spPr>
            <a:xfrm>
              <a:off x="5992702" y="2340228"/>
              <a:ext cx="4073273" cy="1184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啊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~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长了一双土豪的手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可我还是只单身的狗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 class="err"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谁愿做我的女朋友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&lt;/ul&gt;</a:t>
              </a:r>
            </a:p>
            <a:p>
              <a:endParaRPr lang="en-US" altLang="zh-CN" sz="1400">
                <a:solidFill>
                  <a:srgbClr val="2196F3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 class="err"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巨大闹钟声！！！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&lt;/p&gt;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535545" cy="517190"/>
          </a:xfrm>
        </p:spPr>
        <p:txBody>
          <a:bodyPr/>
          <a:lstStyle/>
          <a:p>
            <a:r>
              <a:rPr lang="en-US" altLang="zh-CN"/>
              <a:t>7.</a:t>
            </a:r>
            <a:r>
              <a:rPr lang="zh-CN" altLang="en-US"/>
              <a:t>组合选择器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198" y="1989139"/>
            <a:ext cx="5257801" cy="208799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交集选择器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作用：</a:t>
            </a:r>
            <a:r>
              <a:rPr lang="zh-CN" altLang="en-US"/>
              <a:t>将至少两个选择器连在一起使用（既要还要）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需求：将 </a:t>
            </a:r>
            <a:r>
              <a:rPr lang="en-US" altLang="zh-CN" b="1">
                <a:ea typeface="阿里巴巴普惠体" panose="00020600040101010101"/>
              </a:rPr>
              <a:t>li </a:t>
            </a:r>
            <a:r>
              <a:rPr lang="zh-CN" altLang="en-US" b="1">
                <a:ea typeface="阿里巴巴普惠体" panose="00020600040101010101"/>
              </a:rPr>
              <a:t>标签 </a:t>
            </a:r>
            <a:r>
              <a:rPr lang="zh-CN" altLang="en-US">
                <a:ea typeface="阿里巴巴普惠体" panose="00020600040101010101"/>
              </a:rPr>
              <a:t>中 </a:t>
            </a:r>
            <a:r>
              <a:rPr lang="en-US" altLang="zh-CN" b="1">
                <a:ea typeface="阿里巴巴普惠体" panose="00020600040101010101"/>
              </a:rPr>
              <a:t>class="err" </a:t>
            </a:r>
            <a:r>
              <a:rPr lang="zh-CN" altLang="en-US">
                <a:ea typeface="阿里巴巴普惠体" panose="00020600040101010101"/>
              </a:rPr>
              <a:t>的文字改成红色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实现：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ECDF6ED-4437-420F-9E02-E6E9680805B5}"/>
              </a:ext>
            </a:extLst>
          </p:cNvPr>
          <p:cNvGrpSpPr/>
          <p:nvPr/>
        </p:nvGrpSpPr>
        <p:grpSpPr>
          <a:xfrm>
            <a:off x="1249363" y="4140622"/>
            <a:ext cx="2950101" cy="1470660"/>
            <a:chOff x="1314233" y="3429001"/>
            <a:chExt cx="2950101" cy="147066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022A04C-BB8D-40B1-9F7C-3DB9EDE94B55}"/>
                </a:ext>
              </a:extLst>
            </p:cNvPr>
            <p:cNvGrpSpPr/>
            <p:nvPr/>
          </p:nvGrpSpPr>
          <p:grpSpPr>
            <a:xfrm>
              <a:off x="1314233" y="3429001"/>
              <a:ext cx="2950101" cy="1470660"/>
              <a:chOff x="1337942" y="4596387"/>
              <a:chExt cx="2950101" cy="1470660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3B7E843-4BE8-401E-AA8F-F47884865F3C}"/>
                  </a:ext>
                </a:extLst>
              </p:cNvPr>
              <p:cNvSpPr/>
              <p:nvPr/>
            </p:nvSpPr>
            <p:spPr>
              <a:xfrm>
                <a:off x="1337942" y="4596387"/>
                <a:ext cx="2950101" cy="1470660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43EAAAB-3857-4DEE-8ED7-576908149A2C}"/>
                  </a:ext>
                </a:extLst>
              </p:cNvPr>
              <p:cNvSpPr/>
              <p:nvPr/>
            </p:nvSpPr>
            <p:spPr>
              <a:xfrm>
                <a:off x="1337942" y="4623259"/>
                <a:ext cx="2632038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&lt;/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8D63644-FA96-438F-AC86-79D575E27EE6}"/>
                </a:ext>
              </a:extLst>
            </p:cNvPr>
            <p:cNvSpPr/>
            <p:nvPr/>
          </p:nvSpPr>
          <p:spPr>
            <a:xfrm>
              <a:off x="1453743" y="3778838"/>
              <a:ext cx="236778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li.err 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red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E46DF399-E918-462B-A4BD-BB094D0928E3}"/>
              </a:ext>
            </a:extLst>
          </p:cNvPr>
          <p:cNvSpPr/>
          <p:nvPr/>
        </p:nvSpPr>
        <p:spPr>
          <a:xfrm>
            <a:off x="2229745" y="1246527"/>
            <a:ext cx="1462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 pitchFamily="18" charset="-122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 pitchFamily="18" charset="-122"/>
              </a:rPr>
              <a:t>交集选择器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CF9B08-A50C-4990-9A05-F36E7C12D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331" y="1246527"/>
            <a:ext cx="2173606" cy="25197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815894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9131FBF-02D4-481B-9B80-799B1527B20C}"/>
              </a:ext>
            </a:extLst>
          </p:cNvPr>
          <p:cNvGrpSpPr/>
          <p:nvPr/>
        </p:nvGrpSpPr>
        <p:grpSpPr>
          <a:xfrm>
            <a:off x="6483389" y="4140622"/>
            <a:ext cx="4088343" cy="2126010"/>
            <a:chOff x="5977632" y="2025945"/>
            <a:chExt cx="4088343" cy="1573835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CFC152A-D3A9-4799-B8A7-43B44A0FCBF3}"/>
                </a:ext>
              </a:extLst>
            </p:cNvPr>
            <p:cNvGrpSpPr/>
            <p:nvPr/>
          </p:nvGrpSpPr>
          <p:grpSpPr>
            <a:xfrm>
              <a:off x="5977632" y="2025945"/>
              <a:ext cx="4073273" cy="1573835"/>
              <a:chOff x="8032228" y="1595136"/>
              <a:chExt cx="4073273" cy="156175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92E1FB6-2540-4013-AC40-90CC98E87474}"/>
                  </a:ext>
                </a:extLst>
              </p:cNvPr>
              <p:cNvSpPr/>
              <p:nvPr/>
            </p:nvSpPr>
            <p:spPr>
              <a:xfrm>
                <a:off x="8032228" y="1595136"/>
                <a:ext cx="4073273" cy="1561750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C24A92A-FFB4-48C0-8B1A-3A5F05EE8907}"/>
                  </a:ext>
                </a:extLst>
              </p:cNvPr>
              <p:cNvSpPr/>
              <p:nvPr/>
            </p:nvSpPr>
            <p:spPr>
              <a:xfrm>
                <a:off x="8047298" y="1607211"/>
                <a:ext cx="3495286" cy="305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h3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 </a:t>
                </a:r>
                <a:r>
                  <a:rPr lang="zh-CN" altLang="en-US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此时此景，我想吟诗一首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&lt;/h3&gt;</a:t>
                </a:r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E8025D4-19F9-417A-929B-8D5B37BD8E5A}"/>
                </a:ext>
              </a:extLst>
            </p:cNvPr>
            <p:cNvSpPr/>
            <p:nvPr/>
          </p:nvSpPr>
          <p:spPr>
            <a:xfrm>
              <a:off x="5992702" y="2340228"/>
              <a:ext cx="4073273" cy="1184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ul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啊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~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长了一双土豪的手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可我还是只单身的狗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 class="err"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谁愿做我的女朋友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li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&lt;/ul&gt;</a:t>
              </a:r>
            </a:p>
            <a:p>
              <a:endParaRPr lang="en-US" altLang="zh-CN" sz="1400">
                <a:solidFill>
                  <a:srgbClr val="2196F3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p class="err"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r>
                <a:rPr lang="zh-CN" altLang="en-US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巨大闹钟声！！！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&lt;/p&gt;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535545" cy="517190"/>
          </a:xfrm>
        </p:spPr>
        <p:txBody>
          <a:bodyPr/>
          <a:lstStyle/>
          <a:p>
            <a:r>
              <a:rPr lang="en-US" altLang="zh-CN"/>
              <a:t>7.</a:t>
            </a:r>
            <a:r>
              <a:rPr lang="zh-CN" altLang="en-US"/>
              <a:t>组合选择器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198" y="1989139"/>
            <a:ext cx="5257801" cy="208799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交集选择器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作用：</a:t>
            </a:r>
            <a:r>
              <a:rPr lang="zh-CN" altLang="en-US"/>
              <a:t>将至少两个选择器连在一起使用（既要还要）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需求：将 </a:t>
            </a:r>
            <a:r>
              <a:rPr lang="en-US" altLang="zh-CN" b="1">
                <a:ea typeface="阿里巴巴普惠体" panose="00020600040101010101"/>
              </a:rPr>
              <a:t>li </a:t>
            </a:r>
            <a:r>
              <a:rPr lang="zh-CN" altLang="en-US" b="1">
                <a:ea typeface="阿里巴巴普惠体" panose="00020600040101010101"/>
              </a:rPr>
              <a:t>标签 </a:t>
            </a:r>
            <a:r>
              <a:rPr lang="zh-CN" altLang="en-US">
                <a:ea typeface="阿里巴巴普惠体" panose="00020600040101010101"/>
              </a:rPr>
              <a:t>中 </a:t>
            </a:r>
            <a:r>
              <a:rPr lang="en-US" altLang="zh-CN" b="1">
                <a:ea typeface="阿里巴巴普惠体" panose="00020600040101010101"/>
              </a:rPr>
              <a:t>class="err" </a:t>
            </a:r>
            <a:r>
              <a:rPr lang="zh-CN" altLang="en-US">
                <a:ea typeface="阿里巴巴普惠体" panose="00020600040101010101"/>
              </a:rPr>
              <a:t>的文字改成红色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语法：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ECDF6ED-4437-420F-9E02-E6E9680805B5}"/>
              </a:ext>
            </a:extLst>
          </p:cNvPr>
          <p:cNvGrpSpPr/>
          <p:nvPr/>
        </p:nvGrpSpPr>
        <p:grpSpPr>
          <a:xfrm>
            <a:off x="1249363" y="4140621"/>
            <a:ext cx="2950101" cy="1627311"/>
            <a:chOff x="1314233" y="3429000"/>
            <a:chExt cx="2950101" cy="162731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022A04C-BB8D-40B1-9F7C-3DB9EDE94B55}"/>
                </a:ext>
              </a:extLst>
            </p:cNvPr>
            <p:cNvGrpSpPr/>
            <p:nvPr/>
          </p:nvGrpSpPr>
          <p:grpSpPr>
            <a:xfrm>
              <a:off x="1314233" y="3429000"/>
              <a:ext cx="2950101" cy="1627311"/>
              <a:chOff x="1337942" y="4596386"/>
              <a:chExt cx="2950101" cy="1627311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3B7E843-4BE8-401E-AA8F-F47884865F3C}"/>
                  </a:ext>
                </a:extLst>
              </p:cNvPr>
              <p:cNvSpPr/>
              <p:nvPr/>
            </p:nvSpPr>
            <p:spPr>
              <a:xfrm>
                <a:off x="1337942" y="4596386"/>
                <a:ext cx="2950101" cy="1600437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43EAAAB-3857-4DEE-8ED7-576908149A2C}"/>
                  </a:ext>
                </a:extLst>
              </p:cNvPr>
              <p:cNvSpPr/>
              <p:nvPr/>
            </p:nvSpPr>
            <p:spPr>
              <a:xfrm>
                <a:off x="1337942" y="4623259"/>
                <a:ext cx="2632038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&lt;/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8D63644-FA96-438F-AC86-79D575E27EE6}"/>
                </a:ext>
              </a:extLst>
            </p:cNvPr>
            <p:cNvSpPr/>
            <p:nvPr/>
          </p:nvSpPr>
          <p:spPr>
            <a:xfrm>
              <a:off x="1453743" y="3778838"/>
              <a:ext cx="236778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标签选择器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.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类选择器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zh-CN" altLang="en-US" sz="1400">
                  <a:solidFill>
                    <a:srgbClr val="00BCD4"/>
                  </a:solidFill>
                  <a:latin typeface="Fira Code,Consolas,  Courier New"/>
                </a:rPr>
                <a:t>属性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1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值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  ...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E46DF399-E918-462B-A4BD-BB094D0928E3}"/>
              </a:ext>
            </a:extLst>
          </p:cNvPr>
          <p:cNvSpPr/>
          <p:nvPr/>
        </p:nvSpPr>
        <p:spPr>
          <a:xfrm>
            <a:off x="2229745" y="1246527"/>
            <a:ext cx="1462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 pitchFamily="18" charset="-122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 pitchFamily="18" charset="-122"/>
              </a:rPr>
              <a:t>交集选择器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CF9B08-A50C-4990-9A05-F36E7C12D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331" y="1246527"/>
            <a:ext cx="2173606" cy="25197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51744261-A276-4B5D-972D-C6EBF732F234}"/>
              </a:ext>
            </a:extLst>
          </p:cNvPr>
          <p:cNvGrpSpPr/>
          <p:nvPr/>
        </p:nvGrpSpPr>
        <p:grpSpPr>
          <a:xfrm>
            <a:off x="1220661" y="6109472"/>
            <a:ext cx="3189002" cy="338554"/>
            <a:chOff x="3477201" y="6127945"/>
            <a:chExt cx="3189002" cy="33855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8CBB13B-4C18-4CC1-B69E-374BB32AE4B4}"/>
                </a:ext>
              </a:extLst>
            </p:cNvPr>
            <p:cNvSpPr/>
            <p:nvPr/>
          </p:nvSpPr>
          <p:spPr>
            <a:xfrm>
              <a:off x="3721166" y="6127945"/>
              <a:ext cx="29450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 pitchFamily="18" charset="-122"/>
                </a:rPr>
                <a:t>交集选择器 中间 不能有空格！</a:t>
              </a:r>
            </a:p>
          </p:txBody>
        </p:sp>
        <p:sp>
          <p:nvSpPr>
            <p:cNvPr id="19" name="Shape 2399">
              <a:extLst>
                <a:ext uri="{FF2B5EF4-FFF2-40B4-BE49-F238E27FC236}">
                  <a16:creationId xmlns:a16="http://schemas.microsoft.com/office/drawing/2014/main" id="{742158F8-15BC-400E-9798-C131A0F7E166}"/>
                </a:ext>
              </a:extLst>
            </p:cNvPr>
            <p:cNvSpPr/>
            <p:nvPr/>
          </p:nvSpPr>
          <p:spPr>
            <a:xfrm>
              <a:off x="3477201" y="615749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308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</a:t>
            </a:r>
            <a:r>
              <a:rPr lang="en-US" altLang="zh-CN"/>
              <a:t>.CSS</a:t>
            </a:r>
            <a:r>
              <a:rPr lang="zh-CN" altLang="en-US"/>
              <a:t>选择器</a:t>
            </a:r>
            <a:r>
              <a:rPr lang="en-US" altLang="zh-CN"/>
              <a:t>.</a:t>
            </a:r>
            <a:r>
              <a:rPr lang="zh-CN" altLang="en-US"/>
              <a:t>小结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目标：掌握 </a:t>
            </a:r>
            <a:r>
              <a:rPr lang="en-US" altLang="zh-CN"/>
              <a:t>CSS </a:t>
            </a:r>
            <a:r>
              <a:rPr lang="zh-CN" altLang="en-US"/>
              <a:t>选择器的使用，能熟练使用基础选择器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742065"/>
            <a:ext cx="2274455" cy="168693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>
              <a:buNone/>
              <a:tabLst>
                <a:tab pos="92075" algn="l"/>
              </a:tabLst>
            </a:pPr>
            <a:r>
              <a:rPr lang="en-US" altLang="zh-CN" b="1">
                <a:solidFill>
                  <a:srgbClr val="C00000"/>
                </a:solidFill>
              </a:rPr>
              <a:t>1.</a:t>
            </a:r>
            <a:r>
              <a:rPr lang="zh-CN" altLang="en-US" b="1">
                <a:solidFill>
                  <a:srgbClr val="C00000"/>
                </a:solidFill>
              </a:rPr>
              <a:t>基础选择器</a:t>
            </a:r>
            <a:endParaRPr lang="en-US" altLang="zh-CN" b="1">
              <a:solidFill>
                <a:srgbClr val="C00000"/>
              </a:solidFill>
            </a:endParaRPr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标签选择器</a:t>
            </a:r>
            <a:endParaRPr lang="en-US" altLang="zh-CN"/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类选择器</a:t>
            </a:r>
            <a:endParaRPr lang="en-US" altLang="zh-CN"/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en-US" altLang="zh-CN"/>
              <a:t>id </a:t>
            </a:r>
            <a:r>
              <a:rPr lang="zh-CN" altLang="en-US"/>
              <a:t>选择器</a:t>
            </a:r>
            <a:endParaRPr lang="en-US" altLang="zh-CN"/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通配符选择器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3B664D-0E3D-4B57-A498-73C8CFFA8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638" y="1811720"/>
            <a:ext cx="7666384" cy="28312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E68D492-ACA6-4280-BC60-EFC273B65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638" y="4851460"/>
            <a:ext cx="7666384" cy="1478408"/>
          </a:xfrm>
          <a:prstGeom prst="rect">
            <a:avLst/>
          </a:prstGeom>
        </p:spPr>
      </p:pic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6725645-E30C-4DD9-9924-B07415D7540D}"/>
              </a:ext>
            </a:extLst>
          </p:cNvPr>
          <p:cNvSpPr txBox="1">
            <a:spLocks/>
          </p:cNvSpPr>
          <p:nvPr/>
        </p:nvSpPr>
        <p:spPr>
          <a:xfrm>
            <a:off x="962978" y="4747197"/>
            <a:ext cx="2274455" cy="168693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>
              <a:buNone/>
              <a:tabLst>
                <a:tab pos="92075" algn="l"/>
              </a:tabLst>
            </a:pPr>
            <a:r>
              <a:rPr lang="en-US" altLang="zh-CN" b="1">
                <a:solidFill>
                  <a:srgbClr val="C00000"/>
                </a:solidFill>
              </a:rPr>
              <a:t>2.</a:t>
            </a:r>
            <a:r>
              <a:rPr lang="zh-CN" altLang="en-US" b="1">
                <a:solidFill>
                  <a:srgbClr val="C00000"/>
                </a:solidFill>
              </a:rPr>
              <a:t>组合选择器</a:t>
            </a:r>
            <a:endParaRPr lang="en-US" altLang="zh-CN" b="1">
              <a:solidFill>
                <a:srgbClr val="C00000"/>
              </a:solidFill>
            </a:endParaRPr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后代选择器</a:t>
            </a:r>
            <a:endParaRPr lang="en-US" altLang="zh-CN"/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并集选择器</a:t>
            </a:r>
            <a:endParaRPr lang="en-US" altLang="zh-CN"/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交集选择器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9118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CSS </a:t>
            </a:r>
            <a:r>
              <a:rPr lang="zh-CN" altLang="en-US"/>
              <a:t>介绍</a:t>
            </a:r>
            <a:endParaRPr lang="en-US" altLang="zh-CN"/>
          </a:p>
          <a:p>
            <a:r>
              <a:rPr lang="en-US" altLang="zh-CN"/>
              <a:t>CSS </a:t>
            </a:r>
            <a:r>
              <a:rPr lang="zh-CN" altLang="en-US"/>
              <a:t>语法规则</a:t>
            </a:r>
            <a:endParaRPr lang="en-US" altLang="zh-CN"/>
          </a:p>
          <a:p>
            <a:r>
              <a:rPr lang="en-US" altLang="zh-CN" b="1">
                <a:solidFill>
                  <a:srgbClr val="C00000"/>
                </a:solidFill>
              </a:rPr>
              <a:t>CSS </a:t>
            </a:r>
            <a:r>
              <a:rPr lang="zh-CN" altLang="en-US" b="1">
                <a:solidFill>
                  <a:srgbClr val="C00000"/>
                </a:solidFill>
              </a:rPr>
              <a:t>选择器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en-US" altLang="zh-CN"/>
              <a:t>CSS </a:t>
            </a:r>
            <a:r>
              <a:rPr lang="zh-CN" altLang="en-US"/>
              <a:t>常见样式属性</a:t>
            </a:r>
            <a:endParaRPr lang="en-US" altLang="zh-CN"/>
          </a:p>
          <a:p>
            <a:r>
              <a:rPr lang="zh-CN" altLang="en-US"/>
              <a:t>盒子模型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070258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</a:t>
            </a:r>
            <a:r>
              <a:rPr lang="en-US" altLang="zh-CN"/>
              <a:t>.CSS </a:t>
            </a:r>
            <a:r>
              <a:rPr lang="zh-CN" altLang="en-US"/>
              <a:t>介绍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目标：理解 </a:t>
            </a:r>
            <a:r>
              <a:rPr lang="en-US" altLang="zh-CN"/>
              <a:t>CSS </a:t>
            </a:r>
            <a:r>
              <a:rPr lang="zh-CN" altLang="en-US"/>
              <a:t>在网页中的作用 </a:t>
            </a:r>
            <a:r>
              <a:rPr lang="en-US" altLang="zh-CN"/>
              <a:t>+</a:t>
            </a:r>
            <a:r>
              <a:rPr lang="zh-CN" altLang="en-US"/>
              <a:t> 与</a:t>
            </a:r>
            <a:r>
              <a:rPr lang="en-US" altLang="zh-CN"/>
              <a:t>HTML</a:t>
            </a:r>
            <a:r>
              <a:rPr lang="zh-CN" altLang="en-US"/>
              <a:t>的关系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en-US" altLang="zh-CN"/>
              <a:t>HTML </a:t>
            </a:r>
            <a:r>
              <a:rPr lang="zh-CN" altLang="en-US"/>
              <a:t>的局限性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en-US" altLang="zh-CN"/>
              <a:t>CSS - </a:t>
            </a:r>
            <a:r>
              <a:rPr lang="zh-CN" altLang="en-US"/>
              <a:t>网页的美容师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09FB16-5A7B-4947-9D2F-B6BFD0656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416" y="2185987"/>
            <a:ext cx="3396209" cy="2486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731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CSS </a:t>
            </a:r>
            <a:r>
              <a:rPr lang="zh-CN" altLang="en-US"/>
              <a:t>介绍</a:t>
            </a:r>
            <a:endParaRPr lang="en-US" altLang="zh-CN"/>
          </a:p>
          <a:p>
            <a:r>
              <a:rPr lang="en-US" altLang="zh-CN"/>
              <a:t>CSS </a:t>
            </a:r>
            <a:r>
              <a:rPr lang="zh-CN" altLang="en-US"/>
              <a:t>语法规则</a:t>
            </a:r>
            <a:endParaRPr lang="en-US" altLang="zh-CN"/>
          </a:p>
          <a:p>
            <a:r>
              <a:rPr lang="en-US" altLang="zh-CN"/>
              <a:t>CSS </a:t>
            </a:r>
            <a:r>
              <a:rPr lang="zh-CN" altLang="en-US"/>
              <a:t>选择器</a:t>
            </a:r>
            <a:endParaRPr lang="en-US" altLang="zh-CN"/>
          </a:p>
          <a:p>
            <a:r>
              <a:rPr lang="en-US" altLang="zh-CN" b="1">
                <a:solidFill>
                  <a:srgbClr val="C00000"/>
                </a:solidFill>
              </a:rPr>
              <a:t>CSS </a:t>
            </a:r>
            <a:r>
              <a:rPr lang="zh-CN" altLang="en-US" b="1">
                <a:solidFill>
                  <a:srgbClr val="C00000"/>
                </a:solidFill>
              </a:rPr>
              <a:t>常见样式属性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zh-CN" altLang="en-US"/>
              <a:t>盒子模型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6075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6864927" cy="517190"/>
          </a:xfrm>
        </p:spPr>
        <p:txBody>
          <a:bodyPr/>
          <a:lstStyle/>
          <a:p>
            <a:r>
              <a:rPr lang="zh-CN" altLang="en-US"/>
              <a:t>目标：掌握 </a:t>
            </a:r>
            <a:r>
              <a:rPr lang="en-US" altLang="zh-CN"/>
              <a:t>CSS </a:t>
            </a:r>
            <a:r>
              <a:rPr lang="zh-CN" altLang="en-US"/>
              <a:t>常见样式属性，能熟练设置文本样式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3585548" cy="455020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/>
            <a:r>
              <a:rPr lang="zh-CN" altLang="en-US">
                <a:ea typeface="阿里巴巴普惠体" panose="00020600040101010101"/>
              </a:rPr>
              <a:t>文本样式</a:t>
            </a:r>
            <a:r>
              <a:rPr lang="en-US" altLang="zh-CN">
                <a:ea typeface="阿里巴巴普惠体" panose="00020600040101010101"/>
              </a:rPr>
              <a:t>1</a:t>
            </a: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字体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字号大小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字体粗细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en-US" altLang="zh-CN">
                <a:ea typeface="阿里巴巴普惠体" panose="00020600040101010101"/>
              </a:rPr>
              <a:t>font</a:t>
            </a:r>
            <a:r>
              <a:rPr lang="zh-CN" altLang="en-US">
                <a:ea typeface="阿里巴巴普惠体" panose="00020600040101010101"/>
              </a:rPr>
              <a:t>复合属性写法</a:t>
            </a:r>
            <a:endParaRPr lang="en-US" altLang="zh-CN">
              <a:ea typeface="阿里巴巴普惠体" panose="00020600040101010101"/>
            </a:endParaRPr>
          </a:p>
          <a:p>
            <a:pPr marL="358775" indent="-266700"/>
            <a:r>
              <a:rPr lang="zh-CN" altLang="en-US">
                <a:ea typeface="阿里巴巴普惠体" panose="00020600040101010101"/>
              </a:rPr>
              <a:t>文本样式</a:t>
            </a:r>
            <a:r>
              <a:rPr lang="en-US" altLang="zh-CN">
                <a:ea typeface="阿里巴巴普惠体" panose="00020600040101010101"/>
              </a:rPr>
              <a:t>2</a:t>
            </a: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文本颜色（三种颜色类型）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文本装饰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文本缩进（长度单位）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文本行高</a:t>
            </a:r>
            <a:endParaRPr lang="en-US" altLang="zh-CN">
              <a:ea typeface="阿里巴巴普惠体" panose="00020600040101010101"/>
            </a:endParaRPr>
          </a:p>
          <a:p>
            <a:pPr marL="358775" indent="-266700"/>
            <a:r>
              <a:rPr lang="zh-CN" altLang="en-US">
                <a:ea typeface="阿里巴巴普惠体" panose="00020600040101010101"/>
              </a:rPr>
              <a:t>背景颜色 和 背景图片</a:t>
            </a:r>
            <a:endParaRPr lang="en-US" altLang="zh-CN">
              <a:ea typeface="阿里巴巴普惠体" panose="00020600040101010101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>
              <a:ea typeface="阿里巴巴普惠体" panose="00020600040101010101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24EA1-92C0-4562-8995-26594C31D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658" y="2281850"/>
            <a:ext cx="6930052" cy="29463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1197FD-D930-4C4D-8003-4FD05AFC5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658" y="5466179"/>
            <a:ext cx="6930052" cy="102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70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6864927" cy="517190"/>
          </a:xfrm>
        </p:spPr>
        <p:txBody>
          <a:bodyPr/>
          <a:lstStyle/>
          <a:p>
            <a:r>
              <a:rPr lang="zh-CN" altLang="en-US"/>
              <a:t>目标：掌握 </a:t>
            </a:r>
            <a:r>
              <a:rPr lang="en-US" altLang="zh-CN"/>
              <a:t>CSS </a:t>
            </a:r>
            <a:r>
              <a:rPr lang="zh-CN" altLang="en-US"/>
              <a:t>常见样式属性，能熟练设置文本样式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3585548" cy="455020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/>
            <a:r>
              <a:rPr lang="zh-CN" altLang="en-US" b="1">
                <a:solidFill>
                  <a:srgbClr val="C00000"/>
                </a:solidFill>
                <a:ea typeface="阿里巴巴普惠体" panose="00020600040101010101"/>
              </a:rPr>
              <a:t>文本样式</a:t>
            </a:r>
            <a:r>
              <a:rPr lang="en-US" altLang="zh-CN" b="1">
                <a:solidFill>
                  <a:srgbClr val="C00000"/>
                </a:solidFill>
                <a:ea typeface="阿里巴巴普惠体" panose="00020600040101010101"/>
              </a:rPr>
              <a:t>1</a:t>
            </a: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字体</a:t>
            </a:r>
            <a:endParaRPr lang="en-US" altLang="zh-CN">
              <a:solidFill>
                <a:srgbClr val="C00000"/>
              </a:solidFill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字号大小</a:t>
            </a:r>
            <a:endParaRPr lang="en-US" altLang="zh-CN">
              <a:solidFill>
                <a:srgbClr val="C00000"/>
              </a:solidFill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字体粗细</a:t>
            </a:r>
            <a:endParaRPr lang="en-US" altLang="zh-CN">
              <a:solidFill>
                <a:srgbClr val="C00000"/>
              </a:solidFill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rgbClr val="C00000"/>
                </a:solidFill>
                <a:ea typeface="阿里巴巴普惠体" panose="00020600040101010101"/>
              </a:rPr>
              <a:t>font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复合属性写法</a:t>
            </a:r>
            <a:endParaRPr lang="en-US" altLang="zh-CN">
              <a:solidFill>
                <a:srgbClr val="C00000"/>
              </a:solidFill>
              <a:ea typeface="阿里巴巴普惠体" panose="00020600040101010101"/>
            </a:endParaRPr>
          </a:p>
          <a:p>
            <a:pPr marL="358775" indent="-266700"/>
            <a:r>
              <a:rPr lang="zh-CN" altLang="en-US">
                <a:ea typeface="阿里巴巴普惠体" panose="00020600040101010101"/>
              </a:rPr>
              <a:t>文本样式</a:t>
            </a:r>
            <a:r>
              <a:rPr lang="en-US" altLang="zh-CN">
                <a:ea typeface="阿里巴巴普惠体" panose="00020600040101010101"/>
              </a:rPr>
              <a:t>2</a:t>
            </a: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文本颜色（三种颜色类型）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文本装饰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文本缩进（长度单位）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文本行高</a:t>
            </a:r>
            <a:endParaRPr lang="en-US" altLang="zh-CN">
              <a:ea typeface="阿里巴巴普惠体" panose="00020600040101010101"/>
            </a:endParaRPr>
          </a:p>
          <a:p>
            <a:pPr marL="358775" indent="-266700"/>
            <a:r>
              <a:rPr lang="zh-CN" altLang="en-US">
                <a:ea typeface="阿里巴巴普惠体" panose="00020600040101010101"/>
              </a:rPr>
              <a:t>背景颜色 和 背景图片</a:t>
            </a:r>
            <a:endParaRPr lang="en-US" altLang="zh-CN">
              <a:ea typeface="阿里巴巴普惠体" panose="00020600040101010101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>
              <a:ea typeface="阿里巴巴普惠体" panose="00020600040101010101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24EA1-92C0-4562-8995-26594C31D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658" y="2281850"/>
            <a:ext cx="6930052" cy="29463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1197FD-D930-4C4D-8003-4FD05AFC5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658" y="5466179"/>
            <a:ext cx="6930052" cy="102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6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747982" cy="517190"/>
          </a:xfrm>
        </p:spPr>
        <p:txBody>
          <a:bodyPr/>
          <a:lstStyle/>
          <a:p>
            <a:r>
              <a:rPr lang="en-US" altLang="zh-CN"/>
              <a:t>4.1 </a:t>
            </a:r>
            <a:r>
              <a:rPr lang="zh-CN" altLang="en-US"/>
              <a:t>文本样式</a:t>
            </a:r>
            <a:r>
              <a:rPr lang="en-US" altLang="zh-CN"/>
              <a:t>1</a:t>
            </a:r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199" y="1989140"/>
            <a:ext cx="6264565" cy="390366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>
                <a:ea typeface="阿里巴巴普惠体" panose="00020600040101010101"/>
              </a:rPr>
              <a:t>font-family </a:t>
            </a:r>
            <a:r>
              <a:rPr lang="zh-CN" altLang="en-US">
                <a:ea typeface="阿里巴巴普惠体" panose="00020600040101010101"/>
              </a:rPr>
              <a:t>属性：设置文本的字体系列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注意：</a:t>
            </a:r>
            <a:endParaRPr lang="en-US" altLang="zh-CN">
              <a:ea typeface="阿里巴巴普惠体" panose="00020600040101010101"/>
            </a:endParaRPr>
          </a:p>
          <a:p>
            <a:pPr marL="5349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可以按次序设置多个字体，浏览器优先选择靠前字体</a:t>
            </a:r>
            <a:endParaRPr lang="en-US" altLang="zh-CN">
              <a:ea typeface="阿里巴巴普惠体" panose="00020600040101010101"/>
            </a:endParaRPr>
          </a:p>
          <a:p>
            <a:pPr marL="5349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字体间用 英文逗号 分隔</a:t>
            </a:r>
            <a:endParaRPr lang="en-US" altLang="zh-CN">
              <a:ea typeface="阿里巴巴普惠体" panose="00020600040101010101"/>
            </a:endParaRPr>
          </a:p>
          <a:p>
            <a:pPr marL="5349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字体引号 可加可不加</a:t>
            </a:r>
            <a:endParaRPr lang="en-US" altLang="zh-CN">
              <a:ea typeface="阿里巴巴普惠体" panose="00020600040101010101"/>
            </a:endParaRPr>
          </a:p>
          <a:p>
            <a:pPr marL="5349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但多个单词组成的字体名 用引号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110528-AA36-4DDE-8A76-B7ECB4BB0BAB}"/>
              </a:ext>
            </a:extLst>
          </p:cNvPr>
          <p:cNvSpPr/>
          <p:nvPr/>
        </p:nvSpPr>
        <p:spPr>
          <a:xfrm>
            <a:off x="2319966" y="124550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 pitchFamily="18" charset="-122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 pitchFamily="18" charset="-122"/>
              </a:rPr>
              <a:t>字体系列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98D1938-AE29-4AF0-9B46-639F0A02B41F}"/>
              </a:ext>
            </a:extLst>
          </p:cNvPr>
          <p:cNvGrpSpPr/>
          <p:nvPr/>
        </p:nvGrpSpPr>
        <p:grpSpPr>
          <a:xfrm>
            <a:off x="6197599" y="1989140"/>
            <a:ext cx="4618182" cy="1627311"/>
            <a:chOff x="1337941" y="4596386"/>
            <a:chExt cx="4618182" cy="162731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94D020D-5951-4E32-BF87-EE40B3CD2281}"/>
                </a:ext>
              </a:extLst>
            </p:cNvPr>
            <p:cNvSpPr/>
            <p:nvPr/>
          </p:nvSpPr>
          <p:spPr>
            <a:xfrm>
              <a:off x="1337942" y="4596386"/>
              <a:ext cx="4618181" cy="1627311"/>
            </a:xfrm>
            <a:prstGeom prst="rect">
              <a:avLst/>
            </a:prstGeom>
            <a:solidFill>
              <a:srgbClr val="E6F0FF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B3F8608-FD67-401D-8FE2-F54365C3B138}"/>
                </a:ext>
              </a:extLst>
            </p:cNvPr>
            <p:cNvSpPr/>
            <p:nvPr/>
          </p:nvSpPr>
          <p:spPr>
            <a:xfrm>
              <a:off x="1337941" y="4623258"/>
              <a:ext cx="4618182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</a:t>
              </a:r>
              <a:r>
                <a:rPr lang="en-US" altLang="zh-CN" sz="1400" b="1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font-family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"</a:t>
              </a:r>
              <a:r>
                <a:rPr lang="zh-CN" altLang="en-US" sz="14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微软雅黑</a:t>
              </a:r>
              <a:r>
                <a:rPr lang="en-US" altLang="zh-CN" sz="14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"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 </a:t>
              </a:r>
            </a:p>
            <a:p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ul li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</a:t>
              </a:r>
              <a:r>
                <a:rPr lang="en-US" altLang="zh-CN" sz="1400" b="1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font-family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Arial,"Microsoft Yahei"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 </a:t>
              </a:r>
            </a:p>
          </p:txBody>
        </p:sp>
      </p:grpSp>
      <p:sp>
        <p:nvSpPr>
          <p:cNvPr id="25" name="内容占位符 5">
            <a:extLst>
              <a:ext uri="{FF2B5EF4-FFF2-40B4-BE49-F238E27FC236}">
                <a16:creationId xmlns:a16="http://schemas.microsoft.com/office/drawing/2014/main" id="{3E68C2C3-BA44-434D-BD77-12FA4BB73858}"/>
              </a:ext>
            </a:extLst>
          </p:cNvPr>
          <p:cNvSpPr>
            <a:spLocks noGrp="1"/>
          </p:cNvSpPr>
          <p:nvPr/>
        </p:nvSpPr>
        <p:spPr>
          <a:xfrm>
            <a:off x="838199" y="709102"/>
            <a:ext cx="6738620" cy="349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400">
                <a:ea typeface="阿里巴巴普惠体" panose="00020600040101010101"/>
                <a:sym typeface="+mn-ea"/>
              </a:rPr>
              <a:t>CSS </a:t>
            </a:r>
            <a:r>
              <a:rPr lang="en-US" altLang="zh-CN" sz="1400">
                <a:ea typeface="阿里巴巴普惠体" panose="00020600040101010101"/>
                <a:sym typeface="+mn-ea"/>
              </a:rPr>
              <a:t>Fonts (</a:t>
            </a:r>
            <a:r>
              <a:rPr sz="1400">
                <a:ea typeface="阿里巴巴普惠体" panose="00020600040101010101"/>
                <a:sym typeface="+mn-ea"/>
              </a:rPr>
              <a:t>字体</a:t>
            </a:r>
            <a:r>
              <a:rPr lang="en-US" sz="1400">
                <a:ea typeface="阿里巴巴普惠体" panose="00020600040101010101"/>
                <a:sym typeface="+mn-ea"/>
              </a:rPr>
              <a:t>)</a:t>
            </a:r>
            <a:r>
              <a:rPr sz="1400">
                <a:ea typeface="阿里巴巴普惠体" panose="00020600040101010101"/>
                <a:sym typeface="+mn-ea"/>
              </a:rPr>
              <a:t>属性</a:t>
            </a:r>
            <a:r>
              <a:rPr lang="zh-CN" altLang="en-US" sz="1400">
                <a:ea typeface="阿里巴巴普惠体" panose="00020600040101010101"/>
                <a:sym typeface="+mn-ea"/>
              </a:rPr>
              <a:t>用于</a:t>
            </a:r>
            <a:r>
              <a:rPr sz="1400">
                <a:ea typeface="阿里巴巴普惠体" panose="00020600040101010101"/>
                <a:sym typeface="+mn-ea"/>
              </a:rPr>
              <a:t>定义</a:t>
            </a:r>
            <a:r>
              <a:rPr lang="en-US" sz="1400">
                <a:ea typeface="阿里巴巴普惠体" panose="00020600040101010101"/>
                <a:sym typeface="+mn-ea"/>
              </a:rPr>
              <a:t> </a:t>
            </a:r>
            <a:r>
              <a:rPr sz="14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字体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系列</a:t>
            </a:r>
            <a:r>
              <a:rPr sz="1400">
                <a:ea typeface="阿里巴巴普惠体" panose="00020600040101010101"/>
                <a:sym typeface="+mn-ea"/>
              </a:rPr>
              <a:t>、</a:t>
            </a:r>
            <a:r>
              <a:rPr lang="zh-CN" altLang="en-US" sz="1400">
                <a:ea typeface="阿里巴巴普惠体" panose="00020600040101010101"/>
                <a:sym typeface="+mn-ea"/>
              </a:rPr>
              <a:t>大小、粗细、和文字样式</a:t>
            </a:r>
            <a:r>
              <a:rPr sz="1400">
                <a:ea typeface="阿里巴巴普惠体" panose="00020600040101010101"/>
                <a:sym typeface="+mn-ea"/>
              </a:rPr>
              <a:t>（如斜体）</a:t>
            </a:r>
            <a:endParaRPr sz="1400" dirty="0">
              <a:ea typeface="阿里巴巴普惠体" panose="00020600040101010101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200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840345" cy="517190"/>
          </a:xfrm>
        </p:spPr>
        <p:txBody>
          <a:bodyPr/>
          <a:lstStyle/>
          <a:p>
            <a:r>
              <a:rPr lang="en-US" altLang="zh-CN"/>
              <a:t>4.2 </a:t>
            </a:r>
            <a:r>
              <a:rPr lang="zh-CN" altLang="en-US"/>
              <a:t>文本样式</a:t>
            </a:r>
            <a:r>
              <a:rPr lang="en-US" altLang="zh-CN"/>
              <a:t>1</a:t>
            </a:r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200" y="1989140"/>
            <a:ext cx="4620492" cy="206562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>
                <a:ea typeface="阿里巴巴普惠体" panose="00020600040101010101"/>
              </a:rPr>
              <a:t>font-size </a:t>
            </a:r>
            <a:r>
              <a:rPr lang="zh-CN" altLang="en-US">
                <a:ea typeface="阿里巴巴普惠体" panose="00020600040101010101"/>
              </a:rPr>
              <a:t>属性：设置字体的大小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注意：</a:t>
            </a:r>
            <a:endParaRPr lang="en-US" altLang="zh-CN">
              <a:ea typeface="阿里巴巴普惠体" panose="00020600040101010101"/>
            </a:endParaRPr>
          </a:p>
          <a:p>
            <a:pPr marL="534988" lvl="1" indent="-174625">
              <a:buFontTx/>
              <a:buChar char="-"/>
            </a:pPr>
            <a:r>
              <a:rPr lang="en-US" altLang="zh-CN">
                <a:ea typeface="阿里巴巴普惠体" panose="00020600040101010101"/>
              </a:rPr>
              <a:t>px(</a:t>
            </a:r>
            <a:r>
              <a:rPr lang="zh-CN" altLang="en-US">
                <a:ea typeface="阿里巴巴普惠体" panose="00020600040101010101"/>
              </a:rPr>
              <a:t>像素</a:t>
            </a:r>
            <a:r>
              <a:rPr lang="en-US" altLang="zh-CN">
                <a:ea typeface="阿里巴巴普惠体" panose="00020600040101010101"/>
              </a:rPr>
              <a:t>) </a:t>
            </a:r>
            <a:r>
              <a:rPr lang="zh-CN" altLang="en-US">
                <a:ea typeface="阿里巴巴普惠体" panose="00020600040101010101"/>
              </a:rPr>
              <a:t>是网页中常用的单位</a:t>
            </a:r>
            <a:endParaRPr lang="en-US" altLang="zh-CN">
              <a:ea typeface="阿里巴巴普惠体" panose="00020600040101010101"/>
            </a:endParaRPr>
          </a:p>
          <a:p>
            <a:pPr marL="5349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开发时尽量设置明确的值 </a:t>
            </a:r>
            <a:r>
              <a:rPr lang="en-US" altLang="zh-CN">
                <a:ea typeface="阿里巴巴普惠体" panose="00020600040101010101"/>
              </a:rPr>
              <a:t>(</a:t>
            </a:r>
            <a:r>
              <a:rPr lang="zh-CN" altLang="en-US">
                <a:ea typeface="阿里巴巴普惠体" panose="00020600040101010101"/>
              </a:rPr>
              <a:t>按设计师的文稿</a:t>
            </a:r>
            <a:r>
              <a:rPr lang="en-US" altLang="zh-CN">
                <a:ea typeface="阿里巴巴普惠体" panose="00020600040101010101"/>
              </a:rPr>
              <a:t>)</a:t>
            </a:r>
          </a:p>
          <a:p>
            <a:pPr marL="5349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所有浏览器默认显示的字体大小为 </a:t>
            </a:r>
            <a:r>
              <a:rPr lang="en-US" altLang="zh-CN">
                <a:ea typeface="阿里巴巴普惠体" panose="00020600040101010101"/>
              </a:rPr>
              <a:t>16px</a:t>
            </a:r>
          </a:p>
          <a:p>
            <a:pPr marL="5349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可以通过 </a:t>
            </a:r>
            <a:r>
              <a:rPr lang="en-US" altLang="zh-CN">
                <a:ea typeface="阿里巴巴普惠体" panose="00020600040101010101"/>
              </a:rPr>
              <a:t>body </a:t>
            </a:r>
            <a:r>
              <a:rPr lang="zh-CN" altLang="en-US">
                <a:ea typeface="阿里巴巴普惠体" panose="00020600040101010101"/>
              </a:rPr>
              <a:t>指定整个页面的文字样式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110528-AA36-4DDE-8A76-B7ECB4BB0BAB}"/>
              </a:ext>
            </a:extLst>
          </p:cNvPr>
          <p:cNvSpPr/>
          <p:nvPr/>
        </p:nvSpPr>
        <p:spPr>
          <a:xfrm>
            <a:off x="2373745" y="124550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 pitchFamily="18" charset="-122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 pitchFamily="18" charset="-122"/>
              </a:rPr>
              <a:t>字号大小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98D1938-AE29-4AF0-9B46-639F0A02B41F}"/>
              </a:ext>
            </a:extLst>
          </p:cNvPr>
          <p:cNvGrpSpPr/>
          <p:nvPr/>
        </p:nvGrpSpPr>
        <p:grpSpPr>
          <a:xfrm>
            <a:off x="6428509" y="2143435"/>
            <a:ext cx="3509818" cy="980978"/>
            <a:chOff x="1337941" y="4596387"/>
            <a:chExt cx="3509818" cy="98097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94D020D-5951-4E32-BF87-EE40B3CD2281}"/>
                </a:ext>
              </a:extLst>
            </p:cNvPr>
            <p:cNvSpPr/>
            <p:nvPr/>
          </p:nvSpPr>
          <p:spPr>
            <a:xfrm>
              <a:off x="1337942" y="4596387"/>
              <a:ext cx="3509817" cy="954106"/>
            </a:xfrm>
            <a:prstGeom prst="rect">
              <a:avLst/>
            </a:prstGeom>
            <a:solidFill>
              <a:srgbClr val="E6F0FF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u="sng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B3F8608-FD67-401D-8FE2-F54365C3B138}"/>
                </a:ext>
              </a:extLst>
            </p:cNvPr>
            <p:cNvSpPr/>
            <p:nvPr/>
          </p:nvSpPr>
          <p:spPr>
            <a:xfrm>
              <a:off x="1337941" y="4623258"/>
              <a:ext cx="334356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font-family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"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微软雅黑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"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</a:t>
              </a:r>
              <a:r>
                <a:rPr lang="en-US" altLang="zh-CN" sz="1400" b="1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font-size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20px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 </a:t>
              </a:r>
            </a:p>
          </p:txBody>
        </p:sp>
      </p:grp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FB920B9A-8C1A-41D8-9890-6FECA2002B36}"/>
              </a:ext>
            </a:extLst>
          </p:cNvPr>
          <p:cNvSpPr>
            <a:spLocks noGrp="1"/>
          </p:cNvSpPr>
          <p:nvPr/>
        </p:nvSpPr>
        <p:spPr>
          <a:xfrm>
            <a:off x="838199" y="709102"/>
            <a:ext cx="6738620" cy="349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400">
                <a:ea typeface="阿里巴巴普惠体" panose="00020600040101010101"/>
                <a:sym typeface="+mn-ea"/>
              </a:rPr>
              <a:t>CSS </a:t>
            </a:r>
            <a:r>
              <a:rPr lang="en-US" altLang="zh-CN" sz="1400">
                <a:ea typeface="阿里巴巴普惠体" panose="00020600040101010101"/>
                <a:sym typeface="+mn-ea"/>
              </a:rPr>
              <a:t>Fonts (</a:t>
            </a:r>
            <a:r>
              <a:rPr sz="1400">
                <a:ea typeface="阿里巴巴普惠体" panose="00020600040101010101"/>
                <a:sym typeface="+mn-ea"/>
              </a:rPr>
              <a:t>字体</a:t>
            </a:r>
            <a:r>
              <a:rPr lang="en-US" sz="1400">
                <a:ea typeface="阿里巴巴普惠体" panose="00020600040101010101"/>
                <a:sym typeface="+mn-ea"/>
              </a:rPr>
              <a:t>)</a:t>
            </a:r>
            <a:r>
              <a:rPr sz="1400">
                <a:ea typeface="阿里巴巴普惠体" panose="00020600040101010101"/>
                <a:sym typeface="+mn-ea"/>
              </a:rPr>
              <a:t>属性</a:t>
            </a:r>
            <a:r>
              <a:rPr lang="zh-CN" altLang="en-US" sz="1400">
                <a:ea typeface="阿里巴巴普惠体" panose="00020600040101010101"/>
                <a:sym typeface="+mn-ea"/>
              </a:rPr>
              <a:t>用于</a:t>
            </a:r>
            <a:r>
              <a:rPr sz="1400">
                <a:ea typeface="阿里巴巴普惠体" panose="00020600040101010101"/>
                <a:sym typeface="+mn-ea"/>
              </a:rPr>
              <a:t>定义</a:t>
            </a:r>
            <a:r>
              <a:rPr lang="en-US" sz="1400">
                <a:ea typeface="阿里巴巴普惠体" panose="00020600040101010101"/>
                <a:sym typeface="+mn-ea"/>
              </a:rPr>
              <a:t> </a:t>
            </a:r>
            <a:r>
              <a:rPr sz="1400">
                <a:ea typeface="阿里巴巴普惠体" panose="00020600040101010101"/>
                <a:sym typeface="+mn-ea"/>
              </a:rPr>
              <a:t>字体</a:t>
            </a:r>
            <a:r>
              <a:rPr lang="zh-CN" altLang="en-US" sz="1400">
                <a:ea typeface="阿里巴巴普惠体" panose="00020600040101010101"/>
                <a:sym typeface="+mn-ea"/>
              </a:rPr>
              <a:t>系列</a:t>
            </a:r>
            <a:r>
              <a:rPr sz="1400">
                <a:ea typeface="阿里巴巴普惠体" panose="00020600040101010101"/>
                <a:sym typeface="+mn-ea"/>
              </a:rPr>
              <a:t>、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大小</a:t>
            </a:r>
            <a:r>
              <a:rPr lang="zh-CN" altLang="en-US" sz="1400">
                <a:ea typeface="阿里巴巴普惠体" panose="00020600040101010101"/>
                <a:sym typeface="+mn-ea"/>
              </a:rPr>
              <a:t>、粗细、和文字样式</a:t>
            </a:r>
            <a:r>
              <a:rPr sz="1400">
                <a:ea typeface="阿里巴巴普惠体" panose="00020600040101010101"/>
                <a:sym typeface="+mn-ea"/>
              </a:rPr>
              <a:t>（如斜体）</a:t>
            </a:r>
            <a:endParaRPr sz="1400" dirty="0">
              <a:ea typeface="阿里巴巴普惠体" panose="00020600040101010101"/>
              <a:sym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12AA9E-6A04-4592-B3D1-4629D41BF2F2}"/>
              </a:ext>
            </a:extLst>
          </p:cNvPr>
          <p:cNvSpPr/>
          <p:nvPr/>
        </p:nvSpPr>
        <p:spPr>
          <a:xfrm>
            <a:off x="838198" y="4429068"/>
            <a:ext cx="2913669" cy="42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3600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404040"/>
                </a:solidFill>
                <a:ea typeface="阿里巴巴普惠体" panose="00020600040101010101"/>
              </a:rPr>
              <a:t>补充：</a:t>
            </a:r>
            <a:r>
              <a:rPr lang="en-US" altLang="zh-CN" sz="1600">
                <a:solidFill>
                  <a:srgbClr val="404040"/>
                </a:solidFill>
                <a:ea typeface="阿里巴巴普惠体" panose="00020600040101010101"/>
              </a:rPr>
              <a:t>CSS </a:t>
            </a:r>
            <a:r>
              <a:rPr lang="zh-CN" altLang="en-US" sz="1600">
                <a:solidFill>
                  <a:srgbClr val="404040"/>
                </a:solidFill>
                <a:ea typeface="阿里巴巴普惠体" panose="00020600040101010101"/>
              </a:rPr>
              <a:t>中的注释</a:t>
            </a:r>
            <a:endParaRPr lang="en-US" altLang="zh-CN" sz="1600">
              <a:solidFill>
                <a:srgbClr val="404040"/>
              </a:solidFill>
              <a:ea typeface="阿里巴巴普惠体" panose="00020600040101010101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1BBB96C-AECA-479D-8BE2-7A4DF9B74440}"/>
              </a:ext>
            </a:extLst>
          </p:cNvPr>
          <p:cNvGrpSpPr/>
          <p:nvPr/>
        </p:nvGrpSpPr>
        <p:grpSpPr>
          <a:xfrm>
            <a:off x="1366245" y="4913317"/>
            <a:ext cx="3857465" cy="376607"/>
            <a:chOff x="3819237" y="4609242"/>
            <a:chExt cx="3722255" cy="37660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E9F1B42-C9FA-4353-BA1A-0469C1B81E97}"/>
                </a:ext>
              </a:extLst>
            </p:cNvPr>
            <p:cNvSpPr/>
            <p:nvPr/>
          </p:nvSpPr>
          <p:spPr>
            <a:xfrm>
              <a:off x="3819237" y="4609242"/>
              <a:ext cx="3657131" cy="376310"/>
            </a:xfrm>
            <a:prstGeom prst="rect">
              <a:avLst/>
            </a:prstGeom>
            <a:solidFill>
              <a:srgbClr val="E6F0FF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u="sng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63A7016-032D-49B7-8967-194417B42254}"/>
                </a:ext>
              </a:extLst>
            </p:cNvPr>
            <p:cNvSpPr/>
            <p:nvPr/>
          </p:nvSpPr>
          <p:spPr>
            <a:xfrm>
              <a:off x="3884361" y="4616517"/>
              <a:ext cx="36571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>
                  <a:solidFill>
                    <a:srgbClr val="00B050"/>
                  </a:solidFill>
                  <a:ea typeface="阿里巴巴普惠体" panose="00020600040101010101"/>
                </a:rPr>
                <a:t>/*   </a:t>
              </a:r>
              <a:r>
                <a:rPr lang="zh-CN" altLang="en-US">
                  <a:solidFill>
                    <a:schemeClr val="accent3"/>
                  </a:solidFill>
                  <a:ea typeface="阿里巴巴普惠体" panose="00020600040101010101"/>
                </a:rPr>
                <a:t>我是 </a:t>
              </a:r>
              <a:r>
                <a:rPr lang="en-US" altLang="zh-CN">
                  <a:solidFill>
                    <a:schemeClr val="accent3"/>
                  </a:solidFill>
                  <a:ea typeface="阿里巴巴普惠体" panose="00020600040101010101"/>
                </a:rPr>
                <a:t>css</a:t>
              </a:r>
              <a:r>
                <a:rPr lang="zh-CN" altLang="en-US">
                  <a:solidFill>
                    <a:schemeClr val="accent3"/>
                  </a:solidFill>
                  <a:ea typeface="阿里巴巴普惠体" panose="00020600040101010101"/>
                </a:rPr>
                <a:t>注释 快捷键 </a:t>
              </a:r>
              <a:r>
                <a:rPr lang="en-US" altLang="zh-CN">
                  <a:solidFill>
                    <a:schemeClr val="accent3"/>
                  </a:solidFill>
                  <a:ea typeface="阿里巴巴普惠体" panose="00020600040101010101"/>
                </a:rPr>
                <a:t>ctrl + /     </a:t>
              </a:r>
              <a:r>
                <a:rPr lang="en-US" altLang="zh-CN">
                  <a:solidFill>
                    <a:srgbClr val="00B050"/>
                  </a:solidFill>
                  <a:ea typeface="阿里巴巴普惠体" panose="00020600040101010101"/>
                </a:rPr>
                <a:t>*/</a:t>
              </a:r>
              <a:endParaRPr lang="zh-CN" altLang="en-US">
                <a:solidFill>
                  <a:srgbClr val="00B050"/>
                </a:solidFill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C46C7816-1B0C-47BA-9C25-B3C9B961757D}"/>
              </a:ext>
            </a:extLst>
          </p:cNvPr>
          <p:cNvSpPr/>
          <p:nvPr/>
        </p:nvSpPr>
        <p:spPr>
          <a:xfrm>
            <a:off x="5156220" y="3446423"/>
            <a:ext cx="40197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C00000"/>
                </a:solidFill>
                <a:ea typeface="阿里巴巴普惠体" panose="00020600040101010101"/>
              </a:rPr>
              <a:t>( </a:t>
            </a: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谷歌浏览器 中文字号 默认不能小于 </a:t>
            </a:r>
            <a:r>
              <a:rPr lang="en-US" altLang="zh-CN" sz="1600">
                <a:solidFill>
                  <a:srgbClr val="C00000"/>
                </a:solidFill>
                <a:ea typeface="阿里巴巴普惠体" panose="00020600040101010101"/>
              </a:rPr>
              <a:t>12px )</a:t>
            </a:r>
            <a:endParaRPr lang="zh-CN" altLang="en-US" sz="1600">
              <a:solidFill>
                <a:srgbClr val="C00000"/>
              </a:solidFill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55395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794163" cy="517190"/>
          </a:xfrm>
        </p:spPr>
        <p:txBody>
          <a:bodyPr/>
          <a:lstStyle/>
          <a:p>
            <a:r>
              <a:rPr lang="en-US" altLang="zh-CN"/>
              <a:t>4.3</a:t>
            </a:r>
            <a:r>
              <a:rPr lang="zh-CN" altLang="en-US"/>
              <a:t>文本样式</a:t>
            </a:r>
            <a:r>
              <a:rPr lang="en-US" altLang="zh-CN"/>
              <a:t>1</a:t>
            </a:r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200" y="1989140"/>
            <a:ext cx="4204856" cy="101874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>
                <a:ea typeface="阿里巴巴普惠体" panose="00020600040101010101"/>
              </a:rPr>
              <a:t>font-weight </a:t>
            </a:r>
            <a:r>
              <a:rPr lang="zh-CN" altLang="en-US">
                <a:ea typeface="阿里巴巴普惠体" panose="00020600040101010101"/>
              </a:rPr>
              <a:t>属性：设置字体的粗细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属性限定值：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110528-AA36-4DDE-8A76-B7ECB4BB0BAB}"/>
              </a:ext>
            </a:extLst>
          </p:cNvPr>
          <p:cNvSpPr/>
          <p:nvPr/>
        </p:nvSpPr>
        <p:spPr>
          <a:xfrm>
            <a:off x="2255315" y="124550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 pitchFamily="18" charset="-122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 pitchFamily="18" charset="-122"/>
              </a:rPr>
              <a:t>字体粗细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98D1938-AE29-4AF0-9B46-639F0A02B41F}"/>
              </a:ext>
            </a:extLst>
          </p:cNvPr>
          <p:cNvGrpSpPr/>
          <p:nvPr/>
        </p:nvGrpSpPr>
        <p:grpSpPr>
          <a:xfrm>
            <a:off x="6502401" y="1894053"/>
            <a:ext cx="3589013" cy="963105"/>
            <a:chOff x="1337942" y="4596387"/>
            <a:chExt cx="3589013" cy="963105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94D020D-5951-4E32-BF87-EE40B3CD2281}"/>
                </a:ext>
              </a:extLst>
            </p:cNvPr>
            <p:cNvSpPr/>
            <p:nvPr/>
          </p:nvSpPr>
          <p:spPr>
            <a:xfrm>
              <a:off x="1337942" y="4596387"/>
              <a:ext cx="3589013" cy="954106"/>
            </a:xfrm>
            <a:prstGeom prst="rect">
              <a:avLst/>
            </a:prstGeom>
            <a:solidFill>
              <a:srgbClr val="E6F0FF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B3F8608-FD67-401D-8FE2-F54365C3B138}"/>
                </a:ext>
              </a:extLst>
            </p:cNvPr>
            <p:cNvSpPr/>
            <p:nvPr/>
          </p:nvSpPr>
          <p:spPr>
            <a:xfrm>
              <a:off x="1494959" y="4605385"/>
              <a:ext cx="2872509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font-family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"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微软雅黑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"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</a:t>
              </a:r>
              <a:r>
                <a:rPr lang="en-US" altLang="zh-CN" sz="1400" b="1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font-weight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bold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 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A9F0410B-2146-4807-997D-C6883C712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8" y="2923925"/>
            <a:ext cx="8946106" cy="1853998"/>
          </a:xfrm>
          <a:prstGeom prst="rect">
            <a:avLst/>
          </a:prstGeom>
        </p:spPr>
      </p:pic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6733DACB-8FFE-4282-A8BA-890EBCCD3DD1}"/>
              </a:ext>
            </a:extLst>
          </p:cNvPr>
          <p:cNvSpPr>
            <a:spLocks noGrp="1"/>
          </p:cNvSpPr>
          <p:nvPr/>
        </p:nvSpPr>
        <p:spPr>
          <a:xfrm>
            <a:off x="838199" y="709102"/>
            <a:ext cx="6738620" cy="349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400">
                <a:ea typeface="阿里巴巴普惠体" panose="00020600040101010101"/>
                <a:sym typeface="+mn-ea"/>
              </a:rPr>
              <a:t>CSS </a:t>
            </a:r>
            <a:r>
              <a:rPr lang="en-US" altLang="zh-CN" sz="1400">
                <a:ea typeface="阿里巴巴普惠体" panose="00020600040101010101"/>
                <a:sym typeface="+mn-ea"/>
              </a:rPr>
              <a:t>Fonts (</a:t>
            </a:r>
            <a:r>
              <a:rPr sz="1400">
                <a:ea typeface="阿里巴巴普惠体" panose="00020600040101010101"/>
                <a:sym typeface="+mn-ea"/>
              </a:rPr>
              <a:t>字体</a:t>
            </a:r>
            <a:r>
              <a:rPr lang="en-US" sz="1400">
                <a:ea typeface="阿里巴巴普惠体" panose="00020600040101010101"/>
                <a:sym typeface="+mn-ea"/>
              </a:rPr>
              <a:t>)</a:t>
            </a:r>
            <a:r>
              <a:rPr sz="1400">
                <a:ea typeface="阿里巴巴普惠体" panose="00020600040101010101"/>
                <a:sym typeface="+mn-ea"/>
              </a:rPr>
              <a:t>属性</a:t>
            </a:r>
            <a:r>
              <a:rPr lang="zh-CN" altLang="en-US" sz="1400">
                <a:ea typeface="阿里巴巴普惠体" panose="00020600040101010101"/>
                <a:sym typeface="+mn-ea"/>
              </a:rPr>
              <a:t>用于</a:t>
            </a:r>
            <a:r>
              <a:rPr sz="1400">
                <a:ea typeface="阿里巴巴普惠体" panose="00020600040101010101"/>
                <a:sym typeface="+mn-ea"/>
              </a:rPr>
              <a:t>定义</a:t>
            </a:r>
            <a:r>
              <a:rPr lang="en-US" sz="1400">
                <a:ea typeface="阿里巴巴普惠体" panose="00020600040101010101"/>
                <a:sym typeface="+mn-ea"/>
              </a:rPr>
              <a:t> </a:t>
            </a:r>
            <a:r>
              <a:rPr sz="1400">
                <a:ea typeface="阿里巴巴普惠体" panose="00020600040101010101"/>
                <a:sym typeface="+mn-ea"/>
              </a:rPr>
              <a:t>字体</a:t>
            </a:r>
            <a:r>
              <a:rPr lang="zh-CN" altLang="en-US" sz="1400">
                <a:ea typeface="阿里巴巴普惠体" panose="00020600040101010101"/>
                <a:sym typeface="+mn-ea"/>
              </a:rPr>
              <a:t>系列</a:t>
            </a:r>
            <a:r>
              <a:rPr sz="1400">
                <a:ea typeface="阿里巴巴普惠体" panose="00020600040101010101"/>
                <a:sym typeface="+mn-ea"/>
              </a:rPr>
              <a:t>、</a:t>
            </a:r>
            <a:r>
              <a:rPr lang="zh-CN" altLang="en-US" sz="1400">
                <a:ea typeface="阿里巴巴普惠体" panose="00020600040101010101"/>
                <a:sym typeface="+mn-ea"/>
              </a:rPr>
              <a:t>大小、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粗细</a:t>
            </a:r>
            <a:r>
              <a:rPr lang="zh-CN" altLang="en-US" sz="1400">
                <a:ea typeface="阿里巴巴普惠体" panose="00020600040101010101"/>
                <a:sym typeface="+mn-ea"/>
              </a:rPr>
              <a:t>、和文字样式</a:t>
            </a:r>
            <a:r>
              <a:rPr sz="1400">
                <a:ea typeface="阿里巴巴普惠体" panose="00020600040101010101"/>
                <a:sym typeface="+mn-ea"/>
              </a:rPr>
              <a:t>（如斜体）</a:t>
            </a:r>
            <a:endParaRPr sz="1400" dirty="0">
              <a:ea typeface="阿里巴巴普惠体" panose="00020600040101010101"/>
              <a:sym typeface="+mn-ea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ABA5FF5-5CE9-49F0-984B-5C09073C460A}"/>
              </a:ext>
            </a:extLst>
          </p:cNvPr>
          <p:cNvCxnSpPr/>
          <p:nvPr/>
        </p:nvCxnSpPr>
        <p:spPr>
          <a:xfrm>
            <a:off x="6096000" y="4619134"/>
            <a:ext cx="210532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534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784927" cy="517190"/>
          </a:xfrm>
        </p:spPr>
        <p:txBody>
          <a:bodyPr/>
          <a:lstStyle/>
          <a:p>
            <a:r>
              <a:rPr lang="en-US" altLang="zh-CN"/>
              <a:t>4.4 </a:t>
            </a:r>
            <a:r>
              <a:rPr lang="zh-CN" altLang="en-US"/>
              <a:t>文本样式</a:t>
            </a:r>
            <a:r>
              <a:rPr lang="en-US" altLang="zh-CN"/>
              <a:t>1</a:t>
            </a:r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200" y="1989140"/>
            <a:ext cx="4204856" cy="101874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>
                <a:ea typeface="阿里巴巴普惠体" panose="00020600040101010101"/>
              </a:rPr>
              <a:t>font-style </a:t>
            </a:r>
            <a:r>
              <a:rPr lang="zh-CN" altLang="en-US">
                <a:ea typeface="阿里巴巴普惠体" panose="00020600040101010101"/>
              </a:rPr>
              <a:t>属性：设置文本的风格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属性限定值：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110528-AA36-4DDE-8A76-B7ECB4BB0BAB}"/>
              </a:ext>
            </a:extLst>
          </p:cNvPr>
          <p:cNvSpPr/>
          <p:nvPr/>
        </p:nvSpPr>
        <p:spPr>
          <a:xfrm>
            <a:off x="2324914" y="124550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 pitchFamily="18" charset="-122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 pitchFamily="18" charset="-122"/>
              </a:rPr>
              <a:t>文字样式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98D1938-AE29-4AF0-9B46-639F0A02B41F}"/>
              </a:ext>
            </a:extLst>
          </p:cNvPr>
          <p:cNvGrpSpPr/>
          <p:nvPr/>
        </p:nvGrpSpPr>
        <p:grpSpPr>
          <a:xfrm>
            <a:off x="6502401" y="1894053"/>
            <a:ext cx="3589013" cy="963105"/>
            <a:chOff x="1337942" y="4596387"/>
            <a:chExt cx="3589013" cy="963105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94D020D-5951-4E32-BF87-EE40B3CD2281}"/>
                </a:ext>
              </a:extLst>
            </p:cNvPr>
            <p:cNvSpPr/>
            <p:nvPr/>
          </p:nvSpPr>
          <p:spPr>
            <a:xfrm>
              <a:off x="1337942" y="4596387"/>
              <a:ext cx="3589013" cy="954106"/>
            </a:xfrm>
            <a:prstGeom prst="rect">
              <a:avLst/>
            </a:prstGeom>
            <a:solidFill>
              <a:srgbClr val="E6F0FF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B3F8608-FD67-401D-8FE2-F54365C3B138}"/>
                </a:ext>
              </a:extLst>
            </p:cNvPr>
            <p:cNvSpPr/>
            <p:nvPr/>
          </p:nvSpPr>
          <p:spPr>
            <a:xfrm>
              <a:off x="1494959" y="4605385"/>
              <a:ext cx="2872509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font-family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"</a:t>
              </a:r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微软雅黑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"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</a:t>
              </a:r>
              <a:r>
                <a:rPr lang="en-US" altLang="zh-CN" sz="1400" b="1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font-style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normal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 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9535185A-AC0C-4D4A-B8AA-A7B74D8A0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31" y="2943076"/>
            <a:ext cx="8977342" cy="143319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4010627E-8EB7-48E6-A0CA-1DA8F5549F3E}"/>
              </a:ext>
            </a:extLst>
          </p:cNvPr>
          <p:cNvGrpSpPr/>
          <p:nvPr/>
        </p:nvGrpSpPr>
        <p:grpSpPr>
          <a:xfrm>
            <a:off x="1340733" y="4770199"/>
            <a:ext cx="2890843" cy="338554"/>
            <a:chOff x="3477201" y="6127945"/>
            <a:chExt cx="2890843" cy="33855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F8E6180-CF76-4B48-9EAB-F58053727C87}"/>
                </a:ext>
              </a:extLst>
            </p:cNvPr>
            <p:cNvSpPr/>
            <p:nvPr/>
          </p:nvSpPr>
          <p:spPr>
            <a:xfrm>
              <a:off x="3721166" y="6127945"/>
              <a:ext cx="26468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 pitchFamily="18" charset="-122"/>
                </a:rPr>
                <a:t>斜体文字相对来说用的很少</a:t>
              </a:r>
            </a:p>
          </p:txBody>
        </p:sp>
        <p:sp>
          <p:nvSpPr>
            <p:cNvPr id="13" name="Shape 2399">
              <a:extLst>
                <a:ext uri="{FF2B5EF4-FFF2-40B4-BE49-F238E27FC236}">
                  <a16:creationId xmlns:a16="http://schemas.microsoft.com/office/drawing/2014/main" id="{1CBDE761-0457-4FD1-A10B-83A83D1E67BA}"/>
                </a:ext>
              </a:extLst>
            </p:cNvPr>
            <p:cNvSpPr/>
            <p:nvPr/>
          </p:nvSpPr>
          <p:spPr>
            <a:xfrm>
              <a:off x="3477201" y="615749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sp>
        <p:nvSpPr>
          <p:cNvPr id="14" name="内容占位符 5">
            <a:extLst>
              <a:ext uri="{FF2B5EF4-FFF2-40B4-BE49-F238E27FC236}">
                <a16:creationId xmlns:a16="http://schemas.microsoft.com/office/drawing/2014/main" id="{C022EE93-1C71-41AC-8700-ED270B83F3EB}"/>
              </a:ext>
            </a:extLst>
          </p:cNvPr>
          <p:cNvSpPr>
            <a:spLocks noGrp="1"/>
          </p:cNvSpPr>
          <p:nvPr/>
        </p:nvSpPr>
        <p:spPr>
          <a:xfrm>
            <a:off x="838199" y="709102"/>
            <a:ext cx="6738620" cy="349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400">
                <a:ea typeface="阿里巴巴普惠体" panose="00020600040101010101"/>
                <a:sym typeface="+mn-ea"/>
              </a:rPr>
              <a:t>CSS </a:t>
            </a:r>
            <a:r>
              <a:rPr lang="en-US" altLang="zh-CN" sz="1400">
                <a:ea typeface="阿里巴巴普惠体" panose="00020600040101010101"/>
                <a:sym typeface="+mn-ea"/>
              </a:rPr>
              <a:t>Fonts (</a:t>
            </a:r>
            <a:r>
              <a:rPr sz="1400">
                <a:ea typeface="阿里巴巴普惠体" panose="00020600040101010101"/>
                <a:sym typeface="+mn-ea"/>
              </a:rPr>
              <a:t>字体</a:t>
            </a:r>
            <a:r>
              <a:rPr lang="en-US" sz="1400">
                <a:ea typeface="阿里巴巴普惠体" panose="00020600040101010101"/>
                <a:sym typeface="+mn-ea"/>
              </a:rPr>
              <a:t>)</a:t>
            </a:r>
            <a:r>
              <a:rPr sz="1400">
                <a:ea typeface="阿里巴巴普惠体" panose="00020600040101010101"/>
                <a:sym typeface="+mn-ea"/>
              </a:rPr>
              <a:t>属性</a:t>
            </a:r>
            <a:r>
              <a:rPr lang="zh-CN" altLang="en-US" sz="1400">
                <a:ea typeface="阿里巴巴普惠体" panose="00020600040101010101"/>
                <a:sym typeface="+mn-ea"/>
              </a:rPr>
              <a:t>用于</a:t>
            </a:r>
            <a:r>
              <a:rPr sz="1400">
                <a:ea typeface="阿里巴巴普惠体" panose="00020600040101010101"/>
                <a:sym typeface="+mn-ea"/>
              </a:rPr>
              <a:t>定义</a:t>
            </a:r>
            <a:r>
              <a:rPr lang="en-US" sz="1400">
                <a:ea typeface="阿里巴巴普惠体" panose="00020600040101010101"/>
                <a:sym typeface="+mn-ea"/>
              </a:rPr>
              <a:t> </a:t>
            </a:r>
            <a:r>
              <a:rPr sz="1400">
                <a:ea typeface="阿里巴巴普惠体" panose="00020600040101010101"/>
                <a:sym typeface="+mn-ea"/>
              </a:rPr>
              <a:t>字体</a:t>
            </a:r>
            <a:r>
              <a:rPr lang="zh-CN" altLang="en-US" sz="1400">
                <a:ea typeface="阿里巴巴普惠体" panose="00020600040101010101"/>
                <a:sym typeface="+mn-ea"/>
              </a:rPr>
              <a:t>系列</a:t>
            </a:r>
            <a:r>
              <a:rPr sz="1400">
                <a:ea typeface="阿里巴巴普惠体" panose="00020600040101010101"/>
                <a:sym typeface="+mn-ea"/>
              </a:rPr>
              <a:t>、</a:t>
            </a:r>
            <a:r>
              <a:rPr lang="zh-CN" altLang="en-US" sz="1400">
                <a:ea typeface="阿里巴巴普惠体" panose="00020600040101010101"/>
                <a:sym typeface="+mn-ea"/>
              </a:rPr>
              <a:t>大小、粗细、和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文字样式</a:t>
            </a:r>
            <a:r>
              <a:rPr sz="14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（如斜体）</a:t>
            </a:r>
            <a:endParaRPr sz="1400" dirty="0">
              <a:solidFill>
                <a:srgbClr val="C00000"/>
              </a:solidFill>
              <a:ea typeface="阿里巴巴普惠体" panose="00020600040101010101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7283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693092" cy="517190"/>
          </a:xfrm>
        </p:spPr>
        <p:txBody>
          <a:bodyPr/>
          <a:lstStyle/>
          <a:p>
            <a:r>
              <a:rPr lang="en-US" altLang="zh-CN"/>
              <a:t>4.5 </a:t>
            </a:r>
            <a:r>
              <a:rPr lang="zh-CN" altLang="en-US"/>
              <a:t>文本样式</a:t>
            </a:r>
            <a:r>
              <a:rPr lang="en-US" altLang="zh-CN"/>
              <a:t>1</a:t>
            </a:r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199" y="1989140"/>
            <a:ext cx="4694383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>
                <a:ea typeface="阿里巴巴普惠体" panose="00020600040101010101"/>
              </a:rPr>
              <a:t>font </a:t>
            </a:r>
            <a:r>
              <a:rPr lang="zh-CN" altLang="en-US">
                <a:ea typeface="阿里巴巴普惠体" panose="00020600040101010101"/>
              </a:rPr>
              <a:t>属性：一次性设置以上多个文字属性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110528-AA36-4DDE-8A76-B7ECB4BB0BAB}"/>
              </a:ext>
            </a:extLst>
          </p:cNvPr>
          <p:cNvSpPr/>
          <p:nvPr/>
        </p:nvSpPr>
        <p:spPr>
          <a:xfrm>
            <a:off x="2338844" y="1243061"/>
            <a:ext cx="1693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 pitchFamily="18" charset="-122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 pitchFamily="18" charset="-122"/>
              </a:rPr>
              <a:t>字体复合属性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632B422-7E52-4402-B7F4-2E391EC0D1D1}"/>
              </a:ext>
            </a:extLst>
          </p:cNvPr>
          <p:cNvGrpSpPr/>
          <p:nvPr/>
        </p:nvGrpSpPr>
        <p:grpSpPr>
          <a:xfrm>
            <a:off x="1241703" y="2506330"/>
            <a:ext cx="8252170" cy="765535"/>
            <a:chOff x="1337941" y="4596387"/>
            <a:chExt cx="8252170" cy="76553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9A738D8-7C43-4B0B-8C29-BAB87E8F2905}"/>
                </a:ext>
              </a:extLst>
            </p:cNvPr>
            <p:cNvSpPr/>
            <p:nvPr/>
          </p:nvSpPr>
          <p:spPr>
            <a:xfrm>
              <a:off x="1337941" y="4596387"/>
              <a:ext cx="7230611" cy="765535"/>
            </a:xfrm>
            <a:prstGeom prst="rect">
              <a:avLst/>
            </a:prstGeom>
            <a:solidFill>
              <a:srgbClr val="E6F0FF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4CFC07F-7BC6-414D-832C-B150508DA971}"/>
                </a:ext>
              </a:extLst>
            </p:cNvPr>
            <p:cNvSpPr/>
            <p:nvPr/>
          </p:nvSpPr>
          <p:spPr>
            <a:xfrm>
              <a:off x="1383014" y="4623258"/>
              <a:ext cx="820709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font: font-style font-weight font-size/line-height font-family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 </a:t>
              </a:r>
            </a:p>
          </p:txBody>
        </p:sp>
      </p:grpSp>
      <p:sp>
        <p:nvSpPr>
          <p:cNvPr id="17" name="文本占位符 11">
            <a:extLst>
              <a:ext uri="{FF2B5EF4-FFF2-40B4-BE49-F238E27FC236}">
                <a16:creationId xmlns:a16="http://schemas.microsoft.com/office/drawing/2014/main" id="{672BB028-A831-4BC3-AE0A-47915E4FA555}"/>
              </a:ext>
            </a:extLst>
          </p:cNvPr>
          <p:cNvSpPr txBox="1">
            <a:spLocks/>
          </p:cNvSpPr>
          <p:nvPr/>
        </p:nvSpPr>
        <p:spPr>
          <a:xfrm>
            <a:off x="838199" y="4865136"/>
            <a:ext cx="9127838" cy="125394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注意：</a:t>
            </a:r>
            <a:endParaRPr lang="en-US" altLang="zh-CN">
              <a:ea typeface="阿里巴巴普惠体" panose="00020600040101010101"/>
            </a:endParaRPr>
          </a:p>
          <a:p>
            <a:pPr marL="5349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顺序不能更换，属性间用空格分隔</a:t>
            </a:r>
            <a:endParaRPr lang="en-US" altLang="zh-CN">
              <a:ea typeface="阿里巴巴普惠体" panose="00020600040101010101"/>
            </a:endParaRPr>
          </a:p>
          <a:p>
            <a:pPr marL="5349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可以省略不需要设置的属性（自动取默认值），但 </a:t>
            </a:r>
            <a:r>
              <a:rPr lang="zh-CN" altLang="en-US" b="1">
                <a:ea typeface="阿里巴巴普惠体" panose="00020600040101010101"/>
              </a:rPr>
              <a:t>必须保留 </a:t>
            </a:r>
            <a:r>
              <a:rPr lang="en-US" altLang="zh-CN">
                <a:solidFill>
                  <a:srgbClr val="C00000"/>
                </a:solidFill>
                <a:ea typeface="阿里巴巴普惠体" panose="00020600040101010101"/>
              </a:rPr>
              <a:t>font-size 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和 </a:t>
            </a:r>
            <a:r>
              <a:rPr lang="en-US" altLang="zh-CN">
                <a:solidFill>
                  <a:srgbClr val="C00000"/>
                </a:solidFill>
                <a:ea typeface="阿里巴巴普惠体" panose="00020600040101010101"/>
              </a:rPr>
              <a:t>font-family </a:t>
            </a:r>
            <a:r>
              <a:rPr lang="zh-CN" altLang="en-US">
                <a:ea typeface="阿里巴巴普惠体" panose="00020600040101010101"/>
              </a:rPr>
              <a:t>属性</a:t>
            </a:r>
            <a:endParaRPr lang="en-US" altLang="zh-CN">
              <a:ea typeface="阿里巴巴普惠体" panose="00020600040101010101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936FFA5-0B8B-4A0C-9A7F-3A0A320F635A}"/>
              </a:ext>
            </a:extLst>
          </p:cNvPr>
          <p:cNvGrpSpPr/>
          <p:nvPr/>
        </p:nvGrpSpPr>
        <p:grpSpPr>
          <a:xfrm>
            <a:off x="1241703" y="3951137"/>
            <a:ext cx="7252005" cy="765535"/>
            <a:chOff x="1337941" y="4596387"/>
            <a:chExt cx="7252005" cy="765535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C824FB4-5034-4F68-AC01-33B0B613F83F}"/>
                </a:ext>
              </a:extLst>
            </p:cNvPr>
            <p:cNvSpPr/>
            <p:nvPr/>
          </p:nvSpPr>
          <p:spPr>
            <a:xfrm>
              <a:off x="1337941" y="4596387"/>
              <a:ext cx="7230611" cy="765535"/>
            </a:xfrm>
            <a:prstGeom prst="rect">
              <a:avLst/>
            </a:prstGeom>
            <a:solidFill>
              <a:srgbClr val="E6F0FF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4920A6F-BCC7-40E3-9E17-E2D25751B48D}"/>
                </a:ext>
              </a:extLst>
            </p:cNvPr>
            <p:cNvSpPr/>
            <p:nvPr/>
          </p:nvSpPr>
          <p:spPr>
            <a:xfrm>
              <a:off x="1425449" y="4623258"/>
              <a:ext cx="716449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   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font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italic bold 20px 'Microsoft YaHei'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 </a:t>
              </a:r>
            </a:p>
          </p:txBody>
        </p:sp>
      </p:grpSp>
      <p:sp>
        <p:nvSpPr>
          <p:cNvPr id="22" name="文本占位符 11">
            <a:extLst>
              <a:ext uri="{FF2B5EF4-FFF2-40B4-BE49-F238E27FC236}">
                <a16:creationId xmlns:a16="http://schemas.microsoft.com/office/drawing/2014/main" id="{EFE05D42-F01C-4EB4-BA95-42BD3E61D38A}"/>
              </a:ext>
            </a:extLst>
          </p:cNvPr>
          <p:cNvSpPr txBox="1">
            <a:spLocks/>
          </p:cNvSpPr>
          <p:nvPr/>
        </p:nvSpPr>
        <p:spPr>
          <a:xfrm>
            <a:off x="838199" y="3427138"/>
            <a:ext cx="4694383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如：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25" name="内容占位符 5">
            <a:extLst>
              <a:ext uri="{FF2B5EF4-FFF2-40B4-BE49-F238E27FC236}">
                <a16:creationId xmlns:a16="http://schemas.microsoft.com/office/drawing/2014/main" id="{9582CC9C-3FB8-4427-A1A9-AC138ED5D1DB}"/>
              </a:ext>
            </a:extLst>
          </p:cNvPr>
          <p:cNvSpPr>
            <a:spLocks noGrp="1"/>
          </p:cNvSpPr>
          <p:nvPr/>
        </p:nvSpPr>
        <p:spPr>
          <a:xfrm>
            <a:off x="838199" y="709102"/>
            <a:ext cx="6738620" cy="349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400">
                <a:ea typeface="阿里巴巴普惠体" panose="00020600040101010101"/>
                <a:sym typeface="+mn-ea"/>
              </a:rPr>
              <a:t>CSS </a:t>
            </a:r>
            <a:r>
              <a:rPr lang="en-US" altLang="zh-CN" sz="1400">
                <a:ea typeface="阿里巴巴普惠体" panose="00020600040101010101"/>
                <a:sym typeface="+mn-ea"/>
              </a:rPr>
              <a:t>Fonts (</a:t>
            </a:r>
            <a:r>
              <a:rPr sz="1400">
                <a:ea typeface="阿里巴巴普惠体" panose="00020600040101010101"/>
                <a:sym typeface="+mn-ea"/>
              </a:rPr>
              <a:t>字体</a:t>
            </a:r>
            <a:r>
              <a:rPr lang="en-US" sz="1400">
                <a:ea typeface="阿里巴巴普惠体" panose="00020600040101010101"/>
                <a:sym typeface="+mn-ea"/>
              </a:rPr>
              <a:t>)</a:t>
            </a:r>
            <a:r>
              <a:rPr sz="1400">
                <a:ea typeface="阿里巴巴普惠体" panose="00020600040101010101"/>
                <a:sym typeface="+mn-ea"/>
              </a:rPr>
              <a:t>属性</a:t>
            </a:r>
            <a:r>
              <a:rPr lang="zh-CN" altLang="en-US" sz="1400">
                <a:ea typeface="阿里巴巴普惠体" panose="00020600040101010101"/>
                <a:sym typeface="+mn-ea"/>
              </a:rPr>
              <a:t>用于</a:t>
            </a:r>
            <a:r>
              <a:rPr sz="1400">
                <a:ea typeface="阿里巴巴普惠体" panose="00020600040101010101"/>
                <a:sym typeface="+mn-ea"/>
              </a:rPr>
              <a:t>定义</a:t>
            </a:r>
            <a:r>
              <a:rPr lang="en-US" sz="1400">
                <a:ea typeface="阿里巴巴普惠体" panose="00020600040101010101"/>
                <a:sym typeface="+mn-ea"/>
              </a:rPr>
              <a:t> </a:t>
            </a:r>
            <a:r>
              <a:rPr sz="1400">
                <a:ea typeface="阿里巴巴普惠体" panose="00020600040101010101"/>
                <a:sym typeface="+mn-ea"/>
              </a:rPr>
              <a:t>字体</a:t>
            </a:r>
            <a:r>
              <a:rPr lang="zh-CN" altLang="en-US" sz="1400">
                <a:ea typeface="阿里巴巴普惠体" panose="00020600040101010101"/>
                <a:sym typeface="+mn-ea"/>
              </a:rPr>
              <a:t>系列</a:t>
            </a:r>
            <a:r>
              <a:rPr sz="1400">
                <a:ea typeface="阿里巴巴普惠体" panose="00020600040101010101"/>
                <a:sym typeface="+mn-ea"/>
              </a:rPr>
              <a:t>、</a:t>
            </a:r>
            <a:r>
              <a:rPr lang="zh-CN" altLang="en-US" sz="1400">
                <a:ea typeface="阿里巴巴普惠体" panose="00020600040101010101"/>
                <a:sym typeface="+mn-ea"/>
              </a:rPr>
              <a:t>大小、粗细、和文字样式</a:t>
            </a:r>
            <a:r>
              <a:rPr sz="1400">
                <a:ea typeface="阿里巴巴普惠体" panose="00020600040101010101"/>
                <a:sym typeface="+mn-ea"/>
              </a:rPr>
              <a:t>（如斜体）</a:t>
            </a:r>
            <a:endParaRPr sz="1400" dirty="0">
              <a:ea typeface="阿里巴巴普惠体" panose="00020600040101010101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4970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  <a:r>
              <a:rPr lang="en-US" altLang="zh-CN"/>
              <a:t>.</a:t>
            </a:r>
            <a:r>
              <a:rPr lang="zh-CN" altLang="en-US"/>
              <a:t>文本样式</a:t>
            </a:r>
            <a:r>
              <a:rPr lang="en-US" altLang="zh-CN"/>
              <a:t>1.</a:t>
            </a:r>
            <a:r>
              <a:rPr lang="zh-CN" altLang="en-US"/>
              <a:t>小结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7779326" cy="517190"/>
          </a:xfrm>
        </p:spPr>
        <p:txBody>
          <a:bodyPr/>
          <a:lstStyle/>
          <a:p>
            <a:r>
              <a:rPr lang="zh-CN" altLang="en-US"/>
              <a:t>目标：掌握 </a:t>
            </a:r>
            <a:r>
              <a:rPr lang="en-US" altLang="zh-CN"/>
              <a:t>CSS </a:t>
            </a:r>
            <a:r>
              <a:rPr lang="zh-CN" altLang="en-US"/>
              <a:t>常见样式属性，能熟练设置文本样式</a:t>
            </a:r>
            <a:endParaRPr lang="en-US" altLang="zh-CN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275014C-ADBA-4A44-9A25-2E7028B6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32" y="2106360"/>
            <a:ext cx="8841489" cy="2685166"/>
          </a:xfrm>
          <a:prstGeom prst="rect">
            <a:avLst/>
          </a:prstGeom>
        </p:spPr>
      </p:pic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CD153ED5-968C-4775-B65E-0D062040E34D}"/>
              </a:ext>
            </a:extLst>
          </p:cNvPr>
          <p:cNvSpPr>
            <a:spLocks noGrp="1"/>
          </p:cNvSpPr>
          <p:nvPr/>
        </p:nvSpPr>
        <p:spPr>
          <a:xfrm>
            <a:off x="1207654" y="4818397"/>
            <a:ext cx="8926218" cy="7655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提问： </a:t>
            </a:r>
            <a:endParaRPr lang="en-US" altLang="zh-CN" sz="1600" b="1">
              <a:solidFill>
                <a:srgbClr val="C00000"/>
              </a:solidFill>
              <a:ea typeface="阿里巴巴普惠体" panose="00020600040101010101"/>
              <a:sym typeface="+mn-ea"/>
            </a:endParaRPr>
          </a:p>
          <a:p>
            <a:pPr marL="720725" lvl="1" indent="-358775">
              <a:buFont typeface="Wingdings" panose="05000000000000000000" pitchFamily="2" charset="2"/>
              <a:buChar char="Ø"/>
              <a:tabLst>
                <a:tab pos="720725" algn="l"/>
              </a:tabLst>
            </a:pPr>
            <a:r>
              <a:rPr lang="zh-CN" altLang="en-US" sz="1600">
                <a:solidFill>
                  <a:schemeClr val="tx1"/>
                </a:solidFill>
                <a:ea typeface="阿里巴巴普惠体" panose="00020600040101010101"/>
                <a:sym typeface="+mn-ea"/>
              </a:rPr>
              <a:t>字体复合属性顺序如何</a:t>
            </a:r>
            <a:r>
              <a:rPr lang="zh-CN" altLang="en-US" sz="1600" dirty="0">
                <a:solidFill>
                  <a:schemeClr val="tx1"/>
                </a:solidFill>
                <a:ea typeface="阿里巴巴普惠体" panose="00020600040101010101"/>
                <a:sym typeface="+mn-ea"/>
              </a:rPr>
              <a:t>写</a:t>
            </a:r>
            <a:r>
              <a:rPr lang="en-US" altLang="zh-CN" sz="1600" dirty="0">
                <a:solidFill>
                  <a:schemeClr val="tx1"/>
                </a:solidFill>
                <a:ea typeface="阿里巴巴普惠体" panose="00020600040101010101"/>
                <a:sym typeface="+mn-ea"/>
              </a:rPr>
              <a:t>? </a:t>
            </a:r>
            <a:r>
              <a:rPr lang="zh-CN" altLang="en-US" sz="1600" dirty="0">
                <a:solidFill>
                  <a:schemeClr val="tx1"/>
                </a:solidFill>
                <a:ea typeface="阿里巴巴普惠体" panose="00020600040101010101"/>
                <a:sym typeface="+mn-ea"/>
              </a:rPr>
              <a:t>里面有什么注意</a:t>
            </a:r>
            <a:r>
              <a:rPr lang="zh-CN" altLang="en-US" sz="1600">
                <a:solidFill>
                  <a:schemeClr val="tx1"/>
                </a:solidFill>
                <a:ea typeface="阿里巴巴普惠体" panose="00020600040101010101"/>
                <a:sym typeface="+mn-ea"/>
              </a:rPr>
              <a:t>细节</a:t>
            </a:r>
            <a:r>
              <a:rPr lang="en-US" altLang="zh-CN" sz="1600">
                <a:solidFill>
                  <a:schemeClr val="tx1"/>
                </a:solidFill>
                <a:ea typeface="阿里巴巴普惠体" panose="00020600040101010101"/>
                <a:sym typeface="+mn-ea"/>
              </a:rPr>
              <a:t>?</a:t>
            </a:r>
            <a:endParaRPr lang="en-US" altLang="zh-CN" sz="1600" dirty="0">
              <a:solidFill>
                <a:schemeClr val="tx1"/>
              </a:solidFill>
              <a:ea typeface="阿里巴巴普惠体" panose="00020600040101010101"/>
              <a:sym typeface="+mn-ea"/>
            </a:endParaRPr>
          </a:p>
        </p:txBody>
      </p:sp>
      <p:sp>
        <p:nvSpPr>
          <p:cNvPr id="24" name="Shape 2400">
            <a:extLst>
              <a:ext uri="{FF2B5EF4-FFF2-40B4-BE49-F238E27FC236}">
                <a16:creationId xmlns:a16="http://schemas.microsoft.com/office/drawing/2014/main" id="{B30ACF96-3514-4B32-8FF0-0EC365BCA87F}"/>
              </a:ext>
            </a:extLst>
          </p:cNvPr>
          <p:cNvSpPr/>
          <p:nvPr/>
        </p:nvSpPr>
        <p:spPr>
          <a:xfrm>
            <a:off x="981832" y="4911534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5" name="内容占位符 5">
            <a:extLst>
              <a:ext uri="{FF2B5EF4-FFF2-40B4-BE49-F238E27FC236}">
                <a16:creationId xmlns:a16="http://schemas.microsoft.com/office/drawing/2014/main" id="{E7469C37-2097-420B-9395-931E1A80EF27}"/>
              </a:ext>
            </a:extLst>
          </p:cNvPr>
          <p:cNvSpPr>
            <a:spLocks noGrp="1"/>
          </p:cNvSpPr>
          <p:nvPr/>
        </p:nvSpPr>
        <p:spPr>
          <a:xfrm>
            <a:off x="838200" y="1688765"/>
            <a:ext cx="6738620" cy="349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400">
                <a:ea typeface="阿里巴巴普惠体" panose="00020600040101010101"/>
                <a:sym typeface="+mn-ea"/>
              </a:rPr>
              <a:t>CSS </a:t>
            </a:r>
            <a:r>
              <a:rPr lang="en-US" altLang="zh-CN" sz="1400">
                <a:ea typeface="阿里巴巴普惠体" panose="00020600040101010101"/>
                <a:sym typeface="+mn-ea"/>
              </a:rPr>
              <a:t>Fonts (</a:t>
            </a:r>
            <a:r>
              <a:rPr sz="1400">
                <a:ea typeface="阿里巴巴普惠体" panose="00020600040101010101"/>
                <a:sym typeface="+mn-ea"/>
              </a:rPr>
              <a:t>字体</a:t>
            </a:r>
            <a:r>
              <a:rPr lang="en-US" sz="1400">
                <a:ea typeface="阿里巴巴普惠体" panose="00020600040101010101"/>
                <a:sym typeface="+mn-ea"/>
              </a:rPr>
              <a:t>)</a:t>
            </a:r>
            <a:r>
              <a:rPr sz="1400">
                <a:ea typeface="阿里巴巴普惠体" panose="00020600040101010101"/>
                <a:sym typeface="+mn-ea"/>
              </a:rPr>
              <a:t>属性</a:t>
            </a:r>
            <a:r>
              <a:rPr lang="zh-CN" altLang="en-US" sz="1400">
                <a:ea typeface="阿里巴巴普惠体" panose="00020600040101010101"/>
                <a:sym typeface="+mn-ea"/>
              </a:rPr>
              <a:t>用于</a:t>
            </a:r>
            <a:r>
              <a:rPr sz="1400">
                <a:ea typeface="阿里巴巴普惠体" panose="00020600040101010101"/>
                <a:sym typeface="+mn-ea"/>
              </a:rPr>
              <a:t>定义</a:t>
            </a:r>
            <a:r>
              <a:rPr lang="en-US" sz="1400">
                <a:ea typeface="阿里巴巴普惠体" panose="00020600040101010101"/>
                <a:sym typeface="+mn-ea"/>
              </a:rPr>
              <a:t> </a:t>
            </a:r>
            <a:r>
              <a:rPr sz="1400">
                <a:ea typeface="阿里巴巴普惠体" panose="00020600040101010101"/>
                <a:sym typeface="+mn-ea"/>
              </a:rPr>
              <a:t>字体</a:t>
            </a:r>
            <a:r>
              <a:rPr lang="zh-CN" altLang="en-US" sz="1400">
                <a:ea typeface="阿里巴巴普惠体" panose="00020600040101010101"/>
                <a:sym typeface="+mn-ea"/>
              </a:rPr>
              <a:t>系列</a:t>
            </a:r>
            <a:r>
              <a:rPr sz="1400">
                <a:ea typeface="阿里巴巴普惠体" panose="00020600040101010101"/>
                <a:sym typeface="+mn-ea"/>
              </a:rPr>
              <a:t>、</a:t>
            </a:r>
            <a:r>
              <a:rPr lang="zh-CN" altLang="en-US" sz="1400">
                <a:ea typeface="阿里巴巴普惠体" panose="00020600040101010101"/>
                <a:sym typeface="+mn-ea"/>
              </a:rPr>
              <a:t>大小、粗细、和文字样式</a:t>
            </a:r>
            <a:r>
              <a:rPr sz="1400">
                <a:ea typeface="阿里巴巴普惠体" panose="00020600040101010101"/>
                <a:sym typeface="+mn-ea"/>
              </a:rPr>
              <a:t>（如斜体）</a:t>
            </a:r>
            <a:endParaRPr sz="1400" dirty="0">
              <a:ea typeface="阿里巴巴普惠体" panose="00020600040101010101"/>
              <a:sym typeface="+mn-ea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CE26AA-7E2B-4725-B7F0-4EE37CA4162F}"/>
              </a:ext>
            </a:extLst>
          </p:cNvPr>
          <p:cNvGrpSpPr/>
          <p:nvPr/>
        </p:nvGrpSpPr>
        <p:grpSpPr>
          <a:xfrm>
            <a:off x="1652033" y="5657643"/>
            <a:ext cx="7143353" cy="765535"/>
            <a:chOff x="1337941" y="4596387"/>
            <a:chExt cx="7275684" cy="76553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1AA6E6B-9AB4-42BA-9845-442DF03BFA24}"/>
                </a:ext>
              </a:extLst>
            </p:cNvPr>
            <p:cNvSpPr/>
            <p:nvPr/>
          </p:nvSpPr>
          <p:spPr>
            <a:xfrm>
              <a:off x="1337941" y="4596387"/>
              <a:ext cx="7230611" cy="765535"/>
            </a:xfrm>
            <a:prstGeom prst="rect">
              <a:avLst/>
            </a:prstGeom>
            <a:solidFill>
              <a:srgbClr val="E6F0FF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DE89758-7BE4-4C19-AF18-8006AA80955B}"/>
                </a:ext>
              </a:extLst>
            </p:cNvPr>
            <p:cNvSpPr/>
            <p:nvPr/>
          </p:nvSpPr>
          <p:spPr>
            <a:xfrm>
              <a:off x="1383014" y="4623258"/>
              <a:ext cx="723061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选择器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font: font-style font-weight font-size/line-height font-family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592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6864927" cy="517190"/>
          </a:xfrm>
        </p:spPr>
        <p:txBody>
          <a:bodyPr/>
          <a:lstStyle/>
          <a:p>
            <a:r>
              <a:rPr lang="zh-CN" altLang="en-US"/>
              <a:t>目标：掌握 </a:t>
            </a:r>
            <a:r>
              <a:rPr lang="en-US" altLang="zh-CN"/>
              <a:t>CSS </a:t>
            </a:r>
            <a:r>
              <a:rPr lang="zh-CN" altLang="en-US"/>
              <a:t>常见样式属性，能熟练设置文本样式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3585548" cy="455020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/>
            <a:r>
              <a:rPr lang="zh-CN" altLang="en-US" b="1">
                <a:solidFill>
                  <a:srgbClr val="C00000"/>
                </a:solidFill>
                <a:ea typeface="阿里巴巴普惠体" panose="00020600040101010101"/>
              </a:rPr>
              <a:t>文本样式</a:t>
            </a:r>
            <a:r>
              <a:rPr lang="en-US" altLang="zh-CN" b="1">
                <a:solidFill>
                  <a:srgbClr val="C00000"/>
                </a:solidFill>
                <a:ea typeface="阿里巴巴普惠体" panose="00020600040101010101"/>
              </a:rPr>
              <a:t>1</a:t>
            </a: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字体</a:t>
            </a:r>
            <a:endParaRPr lang="en-US" altLang="zh-CN">
              <a:solidFill>
                <a:srgbClr val="C00000"/>
              </a:solidFill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字号大小</a:t>
            </a:r>
            <a:endParaRPr lang="en-US" altLang="zh-CN">
              <a:solidFill>
                <a:srgbClr val="C00000"/>
              </a:solidFill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字体粗细</a:t>
            </a:r>
            <a:endParaRPr lang="en-US" altLang="zh-CN">
              <a:solidFill>
                <a:srgbClr val="C00000"/>
              </a:solidFill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rgbClr val="C00000"/>
                </a:solidFill>
                <a:ea typeface="阿里巴巴普惠体" panose="00020600040101010101"/>
              </a:rPr>
              <a:t>font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复合属性写法</a:t>
            </a:r>
            <a:endParaRPr lang="en-US" altLang="zh-CN">
              <a:solidFill>
                <a:srgbClr val="C00000"/>
              </a:solidFill>
              <a:ea typeface="阿里巴巴普惠体" panose="00020600040101010101"/>
            </a:endParaRPr>
          </a:p>
          <a:p>
            <a:pPr marL="358775" indent="-266700"/>
            <a:r>
              <a:rPr lang="zh-CN" altLang="en-US">
                <a:ea typeface="阿里巴巴普惠体" panose="00020600040101010101"/>
              </a:rPr>
              <a:t>文本样式</a:t>
            </a:r>
            <a:r>
              <a:rPr lang="en-US" altLang="zh-CN">
                <a:ea typeface="阿里巴巴普惠体" panose="00020600040101010101"/>
              </a:rPr>
              <a:t>2</a:t>
            </a: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文本颜色（三种颜色类型）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文本装饰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文本缩进（长度单位）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文本行高</a:t>
            </a:r>
            <a:endParaRPr lang="en-US" altLang="zh-CN">
              <a:ea typeface="阿里巴巴普惠体" panose="00020600040101010101"/>
            </a:endParaRPr>
          </a:p>
          <a:p>
            <a:pPr marL="358775" indent="-266700"/>
            <a:r>
              <a:rPr lang="zh-CN" altLang="en-US">
                <a:ea typeface="阿里巴巴普惠体" panose="00020600040101010101"/>
              </a:rPr>
              <a:t>背景颜色 和 背景图片</a:t>
            </a:r>
            <a:endParaRPr lang="en-US" altLang="zh-CN">
              <a:ea typeface="阿里巴巴普惠体" panose="00020600040101010101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>
              <a:ea typeface="阿里巴巴普惠体" panose="00020600040101010101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24EA1-92C0-4562-8995-26594C31D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658" y="2281850"/>
            <a:ext cx="6930052" cy="29463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1197FD-D930-4C4D-8003-4FD05AFC5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658" y="5466179"/>
            <a:ext cx="6930052" cy="102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5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</a:t>
            </a:r>
            <a:r>
              <a:rPr lang="en-US" altLang="zh-CN"/>
              <a:t>.CSS </a:t>
            </a:r>
            <a:r>
              <a:rPr lang="zh-CN" altLang="en-US"/>
              <a:t>介绍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目标：理解 </a:t>
            </a:r>
            <a:r>
              <a:rPr lang="en-US" altLang="zh-CN"/>
              <a:t>CSS </a:t>
            </a:r>
            <a:r>
              <a:rPr lang="zh-CN" altLang="en-US"/>
              <a:t>在网页中的作用 </a:t>
            </a:r>
            <a:r>
              <a:rPr lang="en-US" altLang="zh-CN"/>
              <a:t>+</a:t>
            </a:r>
            <a:r>
              <a:rPr lang="zh-CN" altLang="en-US"/>
              <a:t> 与</a:t>
            </a:r>
            <a:r>
              <a:rPr lang="en-US" altLang="zh-CN"/>
              <a:t>HTML</a:t>
            </a:r>
            <a:r>
              <a:rPr lang="zh-CN" altLang="en-US"/>
              <a:t>的关系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696468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en-US" altLang="zh-CN" b="1">
                <a:solidFill>
                  <a:srgbClr val="C00000"/>
                </a:solidFill>
              </a:rPr>
              <a:t>HTML </a:t>
            </a:r>
            <a:r>
              <a:rPr lang="zh-CN" altLang="en-US" b="1">
                <a:solidFill>
                  <a:srgbClr val="C00000"/>
                </a:solidFill>
              </a:rPr>
              <a:t>的局限性</a:t>
            </a:r>
            <a:endParaRPr lang="en-US" altLang="zh-CN" b="1">
              <a:solidFill>
                <a:srgbClr val="C00000"/>
              </a:solidFill>
            </a:endParaRPr>
          </a:p>
          <a:p>
            <a:pPr marL="358775" indent="-266700">
              <a:tabLst>
                <a:tab pos="92075" algn="l"/>
              </a:tabLst>
            </a:pPr>
            <a:r>
              <a:rPr lang="en-US" altLang="zh-CN"/>
              <a:t>CSS - </a:t>
            </a:r>
            <a:r>
              <a:rPr lang="zh-CN" altLang="en-US"/>
              <a:t>网页的美容师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59BD1B-8C95-475E-B6B3-C66654776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416" y="2185987"/>
            <a:ext cx="3396209" cy="2486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22556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6864927" cy="517190"/>
          </a:xfrm>
        </p:spPr>
        <p:txBody>
          <a:bodyPr/>
          <a:lstStyle/>
          <a:p>
            <a:r>
              <a:rPr lang="zh-CN" altLang="en-US"/>
              <a:t>目标：掌握 </a:t>
            </a:r>
            <a:r>
              <a:rPr lang="en-US" altLang="zh-CN"/>
              <a:t>CSS </a:t>
            </a:r>
            <a:r>
              <a:rPr lang="zh-CN" altLang="en-US"/>
              <a:t>常见样式属性，能熟练设置文本样式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3585548" cy="455020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/>
            <a:r>
              <a:rPr lang="zh-CN" altLang="en-US">
                <a:ea typeface="阿里巴巴普惠体" panose="00020600040101010101"/>
              </a:rPr>
              <a:t>文本样式</a:t>
            </a:r>
            <a:r>
              <a:rPr lang="en-US" altLang="zh-CN">
                <a:ea typeface="阿里巴巴普惠体" panose="00020600040101010101"/>
              </a:rPr>
              <a:t>1</a:t>
            </a: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字体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字号大小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字体粗细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en-US" altLang="zh-CN">
                <a:ea typeface="阿里巴巴普惠体" panose="00020600040101010101"/>
              </a:rPr>
              <a:t>font</a:t>
            </a:r>
            <a:r>
              <a:rPr lang="zh-CN" altLang="en-US">
                <a:ea typeface="阿里巴巴普惠体" panose="00020600040101010101"/>
              </a:rPr>
              <a:t>复合属性写法</a:t>
            </a:r>
            <a:endParaRPr lang="en-US" altLang="zh-CN">
              <a:ea typeface="阿里巴巴普惠体" panose="00020600040101010101"/>
            </a:endParaRPr>
          </a:p>
          <a:p>
            <a:pPr marL="358775" indent="-266700"/>
            <a:r>
              <a:rPr lang="zh-CN" altLang="en-US" b="1">
                <a:solidFill>
                  <a:srgbClr val="C00000"/>
                </a:solidFill>
                <a:ea typeface="阿里巴巴普惠体" panose="00020600040101010101"/>
              </a:rPr>
              <a:t>文本样式</a:t>
            </a:r>
            <a:r>
              <a:rPr lang="en-US" altLang="zh-CN" b="1">
                <a:solidFill>
                  <a:srgbClr val="C00000"/>
                </a:solidFill>
                <a:ea typeface="阿里巴巴普惠体" panose="00020600040101010101"/>
              </a:rPr>
              <a:t>2</a:t>
            </a: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文本颜色（三种颜色类型）</a:t>
            </a:r>
            <a:endParaRPr lang="en-US" altLang="zh-CN">
              <a:solidFill>
                <a:srgbClr val="C00000"/>
              </a:solidFill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文本装饰</a:t>
            </a:r>
            <a:endParaRPr lang="en-US" altLang="zh-CN">
              <a:solidFill>
                <a:srgbClr val="C00000"/>
              </a:solidFill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文本缩进（长度单位）</a:t>
            </a:r>
            <a:endParaRPr lang="en-US" altLang="zh-CN">
              <a:solidFill>
                <a:srgbClr val="C00000"/>
              </a:solidFill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文本行高</a:t>
            </a:r>
            <a:endParaRPr lang="en-US" altLang="zh-CN">
              <a:solidFill>
                <a:srgbClr val="C00000"/>
              </a:solidFill>
              <a:ea typeface="阿里巴巴普惠体" panose="00020600040101010101"/>
            </a:endParaRPr>
          </a:p>
          <a:p>
            <a:pPr marL="358775" indent="-266700"/>
            <a:r>
              <a:rPr lang="zh-CN" altLang="en-US">
                <a:ea typeface="阿里巴巴普惠体" panose="00020600040101010101"/>
              </a:rPr>
              <a:t>背景颜色 和 背景图片</a:t>
            </a:r>
            <a:endParaRPr lang="en-US" altLang="zh-CN">
              <a:ea typeface="阿里巴巴普惠体" panose="00020600040101010101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>
              <a:ea typeface="阿里巴巴普惠体" panose="00020600040101010101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24EA1-92C0-4562-8995-26594C31D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658" y="2281850"/>
            <a:ext cx="6930052" cy="29463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1197FD-D930-4C4D-8003-4FD05AFC5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658" y="5466179"/>
            <a:ext cx="6930052" cy="102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6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1535544" cy="517190"/>
          </a:xfrm>
        </p:spPr>
        <p:txBody>
          <a:bodyPr/>
          <a:lstStyle/>
          <a:p>
            <a:r>
              <a:rPr lang="en-US" altLang="zh-CN"/>
              <a:t>4.6 </a:t>
            </a:r>
            <a:r>
              <a:rPr lang="zh-CN" altLang="en-US"/>
              <a:t>文本样式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200" y="1989140"/>
            <a:ext cx="4204856" cy="101874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>
                <a:ea typeface="阿里巴巴普惠体" panose="00020600040101010101"/>
              </a:rPr>
              <a:t>color </a:t>
            </a:r>
            <a:r>
              <a:rPr lang="zh-CN" altLang="en-US">
                <a:ea typeface="阿里巴巴普惠体" panose="00020600040101010101"/>
              </a:rPr>
              <a:t>属性：设置文字颜色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三种颜色格式：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110528-AA36-4DDE-8A76-B7ECB4BB0BAB}"/>
              </a:ext>
            </a:extLst>
          </p:cNvPr>
          <p:cNvSpPr/>
          <p:nvPr/>
        </p:nvSpPr>
        <p:spPr>
          <a:xfrm>
            <a:off x="2228510" y="124550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 pitchFamily="18" charset="-122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 pitchFamily="18" charset="-122"/>
              </a:rPr>
              <a:t>文字颜色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98D1938-AE29-4AF0-9B46-639F0A02B41F}"/>
              </a:ext>
            </a:extLst>
          </p:cNvPr>
          <p:cNvGrpSpPr/>
          <p:nvPr/>
        </p:nvGrpSpPr>
        <p:grpSpPr>
          <a:xfrm>
            <a:off x="6502401" y="1989140"/>
            <a:ext cx="3589013" cy="747662"/>
            <a:chOff x="1337942" y="4596387"/>
            <a:chExt cx="3589013" cy="747662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94D020D-5951-4E32-BF87-EE40B3CD2281}"/>
                </a:ext>
              </a:extLst>
            </p:cNvPr>
            <p:cNvSpPr/>
            <p:nvPr/>
          </p:nvSpPr>
          <p:spPr>
            <a:xfrm>
              <a:off x="1337942" y="4596387"/>
              <a:ext cx="3589013" cy="747662"/>
            </a:xfrm>
            <a:prstGeom prst="rect">
              <a:avLst/>
            </a:prstGeom>
            <a:solidFill>
              <a:srgbClr val="E6F0FF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B3F8608-FD67-401D-8FE2-F54365C3B138}"/>
                </a:ext>
              </a:extLst>
            </p:cNvPr>
            <p:cNvSpPr/>
            <p:nvPr/>
          </p:nvSpPr>
          <p:spPr>
            <a:xfrm>
              <a:off x="1494959" y="4605385"/>
              <a:ext cx="287250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</a:t>
              </a:r>
              <a:r>
                <a:rPr lang="en-US" altLang="zh-CN" sz="1400" b="1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color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red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 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ED31B9A9-BEC4-4474-A2FC-14A958542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" t="6683" r="1461" b="6559"/>
          <a:stretch/>
        </p:blipFill>
        <p:spPr>
          <a:xfrm>
            <a:off x="1299169" y="3016445"/>
            <a:ext cx="8792245" cy="17005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9234AF1-EEC1-4A4B-A95D-A6F4A5BEA79A}"/>
              </a:ext>
            </a:extLst>
          </p:cNvPr>
          <p:cNvSpPr txBox="1"/>
          <p:nvPr/>
        </p:nvSpPr>
        <p:spPr>
          <a:xfrm>
            <a:off x="2483429" y="3899366"/>
            <a:ext cx="721591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/>
                </a:solidFill>
                <a:ea typeface="阿里巴巴普惠体" panose="00020600040101010101"/>
              </a:rPr>
              <a:t>最常用</a:t>
            </a:r>
            <a:endParaRPr lang="zh-CN" altLang="en-US" sz="1400" dirty="0">
              <a:solidFill>
                <a:schemeClr val="bg1"/>
              </a:solidFill>
              <a:ea typeface="阿里巴巴普惠体" panose="00020600040101010101"/>
            </a:endParaRPr>
          </a:p>
        </p:txBody>
      </p:sp>
      <p:sp>
        <p:nvSpPr>
          <p:cNvPr id="16" name="内容占位符 5">
            <a:extLst>
              <a:ext uri="{FF2B5EF4-FFF2-40B4-BE49-F238E27FC236}">
                <a16:creationId xmlns:a16="http://schemas.microsoft.com/office/drawing/2014/main" id="{484C9479-BFA8-41C6-B957-0F1C0C38090B}"/>
              </a:ext>
            </a:extLst>
          </p:cNvPr>
          <p:cNvSpPr>
            <a:spLocks noGrp="1"/>
          </p:cNvSpPr>
          <p:nvPr/>
        </p:nvSpPr>
        <p:spPr>
          <a:xfrm>
            <a:off x="838199" y="709102"/>
            <a:ext cx="7225146" cy="349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400">
                <a:ea typeface="阿里巴巴普惠体" panose="00020600040101010101"/>
                <a:sym typeface="+mn-ea"/>
              </a:rPr>
              <a:t>CSS </a:t>
            </a:r>
            <a:r>
              <a:rPr lang="en-US" sz="1400">
                <a:ea typeface="阿里巴巴普惠体" panose="00020600040101010101"/>
                <a:sym typeface="+mn-ea"/>
              </a:rPr>
              <a:t>Text</a:t>
            </a:r>
            <a:r>
              <a:rPr lang="en-US" altLang="zh-CN" sz="1400">
                <a:ea typeface="阿里巴巴普惠体" panose="00020600040101010101"/>
                <a:sym typeface="+mn-ea"/>
              </a:rPr>
              <a:t> (</a:t>
            </a:r>
            <a:r>
              <a:rPr sz="1400">
                <a:ea typeface="阿里巴巴普惠体" panose="00020600040101010101"/>
                <a:sym typeface="+mn-ea"/>
              </a:rPr>
              <a:t>字体</a:t>
            </a:r>
            <a:r>
              <a:rPr lang="en-US" sz="1400">
                <a:ea typeface="阿里巴巴普惠体" panose="00020600040101010101"/>
                <a:sym typeface="+mn-ea"/>
              </a:rPr>
              <a:t>)</a:t>
            </a:r>
            <a:r>
              <a:rPr sz="1400">
                <a:ea typeface="阿里巴巴普惠体" panose="00020600040101010101"/>
                <a:sym typeface="+mn-ea"/>
              </a:rPr>
              <a:t>属性</a:t>
            </a:r>
            <a:r>
              <a:rPr lang="zh-CN" altLang="en-US" sz="1400">
                <a:ea typeface="阿里巴巴普惠体" panose="00020600040101010101"/>
                <a:sym typeface="+mn-ea"/>
              </a:rPr>
              <a:t>用于</a:t>
            </a:r>
            <a:r>
              <a:rPr sz="1400">
                <a:ea typeface="阿里巴巴普惠体" panose="00020600040101010101"/>
                <a:sym typeface="+mn-ea"/>
              </a:rPr>
              <a:t>定义</a:t>
            </a:r>
            <a:r>
              <a:rPr lang="zh-CN" altLang="en-US" sz="1400">
                <a:solidFill>
                  <a:srgbClr val="404040"/>
                </a:solidFill>
                <a:ea typeface="阿里巴巴普惠体" panose="00020600040101010101"/>
                <a:sym typeface="+mn-ea"/>
              </a:rPr>
              <a:t>文本外观：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颜色、</a:t>
            </a:r>
            <a:r>
              <a:rPr lang="zh-CN" altLang="en-US" sz="1400">
                <a:solidFill>
                  <a:srgbClr val="404040"/>
                </a:solidFill>
                <a:ea typeface="阿里巴巴普惠体" panose="00020600040101010101"/>
                <a:sym typeface="+mn-ea"/>
              </a:rPr>
              <a:t>对齐方式、下划线、缩进、行间距 等</a:t>
            </a:r>
            <a:endParaRPr sz="1400" dirty="0">
              <a:solidFill>
                <a:srgbClr val="404040"/>
              </a:solidFill>
              <a:ea typeface="阿里巴巴普惠体" panose="00020600040101010101"/>
              <a:sym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5A4AC8-415B-436A-93ED-BE8DFF6F9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315" y="3502098"/>
            <a:ext cx="2797592" cy="3309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70970DE-D8FE-41BA-8796-5C81300C850A}"/>
              </a:ext>
            </a:extLst>
          </p:cNvPr>
          <p:cNvSpPr txBox="1"/>
          <p:nvPr/>
        </p:nvSpPr>
        <p:spPr>
          <a:xfrm>
            <a:off x="6659418" y="3833081"/>
            <a:ext cx="1764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rgbClr val="C00000"/>
                </a:solidFill>
                <a:ea typeface="阿里巴巴普惠体" panose="00020600040101010101"/>
              </a:rPr>
              <a:t>十进制：</a:t>
            </a:r>
            <a:r>
              <a:rPr lang="en-US" altLang="zh-CN" sz="1200">
                <a:solidFill>
                  <a:srgbClr val="C00000"/>
                </a:solidFill>
                <a:ea typeface="阿里巴巴普惠体" panose="00020600040101010101"/>
              </a:rPr>
              <a:t>0-9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rgbClr val="C00000"/>
                </a:solidFill>
                <a:ea typeface="阿里巴巴普惠体" panose="00020600040101010101"/>
              </a:rPr>
              <a:t>十六进制：</a:t>
            </a:r>
            <a:r>
              <a:rPr lang="en-US" altLang="zh-CN" sz="1200">
                <a:solidFill>
                  <a:srgbClr val="C00000"/>
                </a:solidFill>
                <a:ea typeface="阿里巴巴普惠体" panose="00020600040101010101"/>
              </a:rPr>
              <a:t>0-9 ABCDEF</a:t>
            </a:r>
            <a:endParaRPr lang="zh-CN" altLang="en-US" sz="12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12B0F53-3553-4173-87DA-F6C11FE36D8D}"/>
              </a:ext>
            </a:extLst>
          </p:cNvPr>
          <p:cNvSpPr txBox="1"/>
          <p:nvPr/>
        </p:nvSpPr>
        <p:spPr>
          <a:xfrm>
            <a:off x="5499315" y="3530800"/>
            <a:ext cx="1575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rgbClr val="C00000"/>
                </a:solidFill>
                <a:ea typeface="阿里巴巴普惠体" panose="00020600040101010101"/>
              </a:rPr>
              <a:t>一共：</a:t>
            </a:r>
            <a:r>
              <a:rPr lang="en-US" altLang="zh-CN" sz="1200">
                <a:solidFill>
                  <a:srgbClr val="C00000"/>
                </a:solidFill>
                <a:ea typeface="阿里巴巴普惠体" panose="00020600040101010101"/>
              </a:rPr>
              <a:t>147 </a:t>
            </a:r>
            <a:r>
              <a:rPr lang="zh-CN" altLang="en-US" sz="1200">
                <a:solidFill>
                  <a:srgbClr val="C00000"/>
                </a:solidFill>
                <a:ea typeface="阿里巴巴普惠体" panose="00020600040101010101"/>
              </a:rPr>
              <a:t>种颜色名</a:t>
            </a:r>
            <a:endParaRPr lang="zh-CN" altLang="en-US" sz="12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83C9E95-0F25-4E56-BFBB-AA55E9CD0C7F}"/>
              </a:ext>
            </a:extLst>
          </p:cNvPr>
          <p:cNvSpPr/>
          <p:nvPr/>
        </p:nvSpPr>
        <p:spPr>
          <a:xfrm>
            <a:off x="2228510" y="4299955"/>
            <a:ext cx="1626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C00000"/>
                </a:solidFill>
                <a:ea typeface="阿里巴巴普惠体" panose="00020600040101010101"/>
              </a:rPr>
              <a:t>(</a:t>
            </a: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red, green, blue</a:t>
            </a:r>
            <a:r>
              <a:rPr lang="en-US" altLang="zh-CN" sz="1600">
                <a:solidFill>
                  <a:srgbClr val="C00000"/>
                </a:solidFill>
                <a:ea typeface="阿里巴巴普惠体" panose="00020600040101010101"/>
              </a:rPr>
              <a:t>)</a:t>
            </a:r>
            <a:endParaRPr lang="zh-CN" altLang="en-US" sz="1600">
              <a:solidFill>
                <a:srgbClr val="C00000"/>
              </a:solidFill>
              <a:ea typeface="阿里巴巴普惠体" panose="00020600040101010101"/>
            </a:endParaRP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FD3F143E-C395-4429-B21C-681B09760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185" y="4854687"/>
            <a:ext cx="1879280" cy="176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D59E3303-A97E-4459-946B-2DA248A65B8B}"/>
              </a:ext>
            </a:extLst>
          </p:cNvPr>
          <p:cNvSpPr txBox="1">
            <a:spLocks/>
          </p:cNvSpPr>
          <p:nvPr/>
        </p:nvSpPr>
        <p:spPr>
          <a:xfrm>
            <a:off x="838200" y="4794738"/>
            <a:ext cx="4204856" cy="101874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特点：</a:t>
            </a:r>
            <a:endParaRPr lang="en-US" altLang="zh-CN">
              <a:ea typeface="阿里巴巴普惠体" panose="00020600040101010101"/>
            </a:endParaRPr>
          </a:p>
          <a:p>
            <a:pPr marL="5349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十六进制 颜色 以 </a:t>
            </a:r>
            <a:r>
              <a:rPr lang="en-US" altLang="zh-CN">
                <a:ea typeface="阿里巴巴普惠体" panose="00020600040101010101"/>
              </a:rPr>
              <a:t># </a:t>
            </a:r>
            <a:r>
              <a:rPr lang="zh-CN" altLang="en-US">
                <a:ea typeface="阿里巴巴普惠体" panose="00020600040101010101"/>
              </a:rPr>
              <a:t>开头</a:t>
            </a:r>
            <a:endParaRPr lang="en-US" altLang="zh-CN">
              <a:ea typeface="阿里巴巴普惠体" panose="00020600040101010101"/>
            </a:endParaRPr>
          </a:p>
          <a:p>
            <a:pPr marL="534988" lvl="1" indent="-174625">
              <a:buFontTx/>
              <a:buChar char="-"/>
            </a:pPr>
            <a:r>
              <a:rPr lang="en-US" altLang="zh-CN">
                <a:ea typeface="阿里巴巴普惠体" panose="00020600040101010101"/>
              </a:rPr>
              <a:t>RGB </a:t>
            </a:r>
            <a:r>
              <a:rPr lang="zh-CN" altLang="en-US">
                <a:ea typeface="阿里巴巴普惠体" panose="00020600040101010101"/>
              </a:rPr>
              <a:t>三原色取值范围：</a:t>
            </a:r>
            <a:r>
              <a:rPr lang="en-US" altLang="zh-CN">
                <a:ea typeface="阿里巴巴普惠体" panose="00020600040101010101"/>
              </a:rPr>
              <a:t>0-255</a:t>
            </a:r>
          </a:p>
        </p:txBody>
      </p:sp>
    </p:spTree>
    <p:extLst>
      <p:ext uri="{BB962C8B-B14F-4D97-AF65-F5344CB8AC3E}">
        <p14:creationId xmlns:p14="http://schemas.microsoft.com/office/powerpoint/2010/main" val="392994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  <p:bldP spid="21" grpId="0"/>
      <p:bldP spid="1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1517072" cy="517190"/>
          </a:xfrm>
        </p:spPr>
        <p:txBody>
          <a:bodyPr/>
          <a:lstStyle/>
          <a:p>
            <a:r>
              <a:rPr lang="en-US" altLang="zh-CN"/>
              <a:t>4.7 </a:t>
            </a:r>
            <a:r>
              <a:rPr lang="zh-CN" altLang="en-US"/>
              <a:t>文本样式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200" y="1989140"/>
            <a:ext cx="5104714" cy="101874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>
                <a:ea typeface="阿里巴巴普惠体" panose="00020600040101010101"/>
              </a:rPr>
              <a:t>text-align </a:t>
            </a:r>
            <a:r>
              <a:rPr lang="zh-CN" altLang="en-US">
                <a:ea typeface="阿里巴巴普惠体" panose="00020600040101010101"/>
              </a:rPr>
              <a:t>属性：设置标签内文字的水平对齐方式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属性限定值：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110528-AA36-4DDE-8A76-B7ECB4BB0BAB}"/>
              </a:ext>
            </a:extLst>
          </p:cNvPr>
          <p:cNvSpPr/>
          <p:nvPr/>
        </p:nvSpPr>
        <p:spPr>
          <a:xfrm>
            <a:off x="2236842" y="1240793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 pitchFamily="18" charset="-122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 pitchFamily="18" charset="-122"/>
              </a:rPr>
              <a:t>对齐方式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98D1938-AE29-4AF0-9B46-639F0A02B41F}"/>
              </a:ext>
            </a:extLst>
          </p:cNvPr>
          <p:cNvGrpSpPr/>
          <p:nvPr/>
        </p:nvGrpSpPr>
        <p:grpSpPr>
          <a:xfrm>
            <a:off x="6433815" y="1989140"/>
            <a:ext cx="3589013" cy="747662"/>
            <a:chOff x="1337942" y="4596387"/>
            <a:chExt cx="3589013" cy="747662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94D020D-5951-4E32-BF87-EE40B3CD2281}"/>
                </a:ext>
              </a:extLst>
            </p:cNvPr>
            <p:cNvSpPr/>
            <p:nvPr/>
          </p:nvSpPr>
          <p:spPr>
            <a:xfrm>
              <a:off x="1337942" y="4596387"/>
              <a:ext cx="3589013" cy="747662"/>
            </a:xfrm>
            <a:prstGeom prst="rect">
              <a:avLst/>
            </a:prstGeom>
            <a:solidFill>
              <a:srgbClr val="E6F0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B3F8608-FD67-401D-8FE2-F54365C3B138}"/>
                </a:ext>
              </a:extLst>
            </p:cNvPr>
            <p:cNvSpPr/>
            <p:nvPr/>
          </p:nvSpPr>
          <p:spPr>
            <a:xfrm>
              <a:off x="1494959" y="4605385"/>
              <a:ext cx="287250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</a:t>
              </a:r>
              <a:r>
                <a:rPr lang="en-US" altLang="zh-CN" sz="1400" b="1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text-align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center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 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808A1803-6718-4A8E-853E-189F9A2BF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" t="3597" b="3722"/>
          <a:stretch/>
        </p:blipFill>
        <p:spPr>
          <a:xfrm>
            <a:off x="1251214" y="3007883"/>
            <a:ext cx="8840200" cy="1712291"/>
          </a:xfrm>
          <a:prstGeom prst="rect">
            <a:avLst/>
          </a:prstGeom>
        </p:spPr>
      </p:pic>
      <p:sp>
        <p:nvSpPr>
          <p:cNvPr id="12" name="内容占位符 5">
            <a:extLst>
              <a:ext uri="{FF2B5EF4-FFF2-40B4-BE49-F238E27FC236}">
                <a16:creationId xmlns:a16="http://schemas.microsoft.com/office/drawing/2014/main" id="{1B410957-5DE3-4E40-A6FA-BF465ACABF02}"/>
              </a:ext>
            </a:extLst>
          </p:cNvPr>
          <p:cNvSpPr>
            <a:spLocks noGrp="1"/>
          </p:cNvSpPr>
          <p:nvPr/>
        </p:nvSpPr>
        <p:spPr>
          <a:xfrm>
            <a:off x="838199" y="709102"/>
            <a:ext cx="7225146" cy="349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400">
                <a:ea typeface="阿里巴巴普惠体" panose="00020600040101010101"/>
                <a:sym typeface="+mn-ea"/>
              </a:rPr>
              <a:t>CSS </a:t>
            </a:r>
            <a:r>
              <a:rPr lang="en-US" sz="1400">
                <a:ea typeface="阿里巴巴普惠体" panose="00020600040101010101"/>
                <a:sym typeface="+mn-ea"/>
              </a:rPr>
              <a:t>Text</a:t>
            </a:r>
            <a:r>
              <a:rPr lang="en-US" altLang="zh-CN" sz="1400">
                <a:ea typeface="阿里巴巴普惠体" panose="00020600040101010101"/>
                <a:sym typeface="+mn-ea"/>
              </a:rPr>
              <a:t> (</a:t>
            </a:r>
            <a:r>
              <a:rPr sz="1400">
                <a:ea typeface="阿里巴巴普惠体" panose="00020600040101010101"/>
                <a:sym typeface="+mn-ea"/>
              </a:rPr>
              <a:t>字体</a:t>
            </a:r>
            <a:r>
              <a:rPr lang="en-US" sz="1400">
                <a:ea typeface="阿里巴巴普惠体" panose="00020600040101010101"/>
                <a:sym typeface="+mn-ea"/>
              </a:rPr>
              <a:t>)</a:t>
            </a:r>
            <a:r>
              <a:rPr sz="1400">
                <a:ea typeface="阿里巴巴普惠体" panose="00020600040101010101"/>
                <a:sym typeface="+mn-ea"/>
              </a:rPr>
              <a:t>属性</a:t>
            </a:r>
            <a:r>
              <a:rPr lang="zh-CN" altLang="en-US" sz="1400">
                <a:ea typeface="阿里巴巴普惠体" panose="00020600040101010101"/>
                <a:sym typeface="+mn-ea"/>
              </a:rPr>
              <a:t>用于</a:t>
            </a:r>
            <a:r>
              <a:rPr sz="1400">
                <a:ea typeface="阿里巴巴普惠体" panose="00020600040101010101"/>
                <a:sym typeface="+mn-ea"/>
              </a:rPr>
              <a:t>定义</a:t>
            </a:r>
            <a:r>
              <a:rPr lang="zh-CN" altLang="en-US" sz="1400">
                <a:solidFill>
                  <a:srgbClr val="404040"/>
                </a:solidFill>
                <a:ea typeface="阿里巴巴普惠体" panose="00020600040101010101"/>
                <a:sym typeface="+mn-ea"/>
              </a:rPr>
              <a:t>文本外观：颜色、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对齐方式</a:t>
            </a:r>
            <a:r>
              <a:rPr lang="zh-CN" altLang="en-US" sz="1400">
                <a:solidFill>
                  <a:srgbClr val="404040"/>
                </a:solidFill>
                <a:ea typeface="阿里巴巴普惠体" panose="00020600040101010101"/>
                <a:sym typeface="+mn-ea"/>
              </a:rPr>
              <a:t>、下划线、缩进、行间距 等</a:t>
            </a:r>
            <a:endParaRPr sz="1400" dirty="0">
              <a:solidFill>
                <a:srgbClr val="404040"/>
              </a:solidFill>
              <a:ea typeface="阿里巴巴普惠体" panose="00020600040101010101"/>
              <a:sym typeface="+mn-ea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8DDDE8D-F0AA-450F-B0FF-990461A65166}"/>
              </a:ext>
            </a:extLst>
          </p:cNvPr>
          <p:cNvGrpSpPr/>
          <p:nvPr/>
        </p:nvGrpSpPr>
        <p:grpSpPr>
          <a:xfrm>
            <a:off x="2645421" y="5285958"/>
            <a:ext cx="5639597" cy="662498"/>
            <a:chOff x="2525348" y="5486400"/>
            <a:chExt cx="5639597" cy="66249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4960A06-2CDB-4E6F-9A28-9D4FF9478B3A}"/>
                </a:ext>
              </a:extLst>
            </p:cNvPr>
            <p:cNvSpPr/>
            <p:nvPr/>
          </p:nvSpPr>
          <p:spPr>
            <a:xfrm>
              <a:off x="2525348" y="5486400"/>
              <a:ext cx="5639597" cy="66249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52C262-1C13-4ADE-B33D-D388293DD544}"/>
                </a:ext>
              </a:extLst>
            </p:cNvPr>
            <p:cNvSpPr txBox="1"/>
            <p:nvPr/>
          </p:nvSpPr>
          <p:spPr>
            <a:xfrm>
              <a:off x="2797829" y="5561917"/>
              <a:ext cx="6704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8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left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83AA4DA-22C3-436A-8F50-CDC7C711AEFD}"/>
                </a:ext>
              </a:extLst>
            </p:cNvPr>
            <p:cNvSpPr txBox="1"/>
            <p:nvPr/>
          </p:nvSpPr>
          <p:spPr>
            <a:xfrm>
              <a:off x="4610040" y="5561917"/>
              <a:ext cx="11200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8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center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41392CA-3BC7-474D-AF58-63604EA3F07B}"/>
                </a:ext>
              </a:extLst>
            </p:cNvPr>
            <p:cNvSpPr txBox="1"/>
            <p:nvPr/>
          </p:nvSpPr>
          <p:spPr>
            <a:xfrm>
              <a:off x="6871861" y="5561917"/>
              <a:ext cx="865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8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right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1912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554017" cy="517190"/>
          </a:xfrm>
        </p:spPr>
        <p:txBody>
          <a:bodyPr/>
          <a:lstStyle/>
          <a:p>
            <a:r>
              <a:rPr lang="en-US" altLang="zh-CN"/>
              <a:t>4.8 </a:t>
            </a:r>
            <a:r>
              <a:rPr lang="zh-CN" altLang="en-US"/>
              <a:t>文本样式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200" y="1989140"/>
            <a:ext cx="5331692" cy="101874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>
                <a:ea typeface="阿里巴巴普惠体" panose="00020600040101010101"/>
              </a:rPr>
              <a:t>text-decoration </a:t>
            </a:r>
            <a:r>
              <a:rPr lang="zh-CN" altLang="en-US">
                <a:ea typeface="阿里巴巴普惠体" panose="00020600040101010101"/>
              </a:rPr>
              <a:t>属性：设置文字修饰 </a:t>
            </a:r>
            <a:r>
              <a:rPr lang="en-US" altLang="zh-CN">
                <a:ea typeface="阿里巴巴普惠体" panose="00020600040101010101"/>
              </a:rPr>
              <a:t>(</a:t>
            </a:r>
            <a:r>
              <a:rPr lang="zh-CN" altLang="en-US">
                <a:ea typeface="阿里巴巴普惠体" panose="00020600040101010101"/>
              </a:rPr>
              <a:t>下划线等等</a:t>
            </a:r>
            <a:r>
              <a:rPr lang="en-US" altLang="zh-CN">
                <a:ea typeface="阿里巴巴普惠体" panose="00020600040101010101"/>
              </a:rPr>
              <a:t>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属性限定值：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110528-AA36-4DDE-8A76-B7ECB4BB0BAB}"/>
              </a:ext>
            </a:extLst>
          </p:cNvPr>
          <p:cNvSpPr/>
          <p:nvPr/>
        </p:nvSpPr>
        <p:spPr>
          <a:xfrm>
            <a:off x="2272619" y="1251213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 pitchFamily="18" charset="-122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 pitchFamily="18" charset="-122"/>
              </a:rPr>
              <a:t>装饰文本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98D1938-AE29-4AF0-9B46-639F0A02B41F}"/>
              </a:ext>
            </a:extLst>
          </p:cNvPr>
          <p:cNvGrpSpPr/>
          <p:nvPr/>
        </p:nvGrpSpPr>
        <p:grpSpPr>
          <a:xfrm>
            <a:off x="6433815" y="1989140"/>
            <a:ext cx="3589013" cy="747662"/>
            <a:chOff x="1337942" y="4596387"/>
            <a:chExt cx="3589013" cy="747662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94D020D-5951-4E32-BF87-EE40B3CD2281}"/>
                </a:ext>
              </a:extLst>
            </p:cNvPr>
            <p:cNvSpPr/>
            <p:nvPr/>
          </p:nvSpPr>
          <p:spPr>
            <a:xfrm>
              <a:off x="1337942" y="4596387"/>
              <a:ext cx="3589013" cy="747662"/>
            </a:xfrm>
            <a:prstGeom prst="rect">
              <a:avLst/>
            </a:prstGeom>
            <a:solidFill>
              <a:srgbClr val="E6F0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B3F8608-FD67-401D-8FE2-F54365C3B138}"/>
                </a:ext>
              </a:extLst>
            </p:cNvPr>
            <p:cNvSpPr/>
            <p:nvPr/>
          </p:nvSpPr>
          <p:spPr>
            <a:xfrm>
              <a:off x="1494959" y="4605385"/>
              <a:ext cx="332902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</a:t>
              </a:r>
              <a:r>
                <a:rPr lang="en-US" altLang="zh-CN" sz="1400" b="1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text-decoration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underline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 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1B9C291F-597E-4AFC-BF88-2649354B7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686" y="2923925"/>
            <a:ext cx="8782142" cy="2186422"/>
          </a:xfrm>
          <a:prstGeom prst="rect">
            <a:avLst/>
          </a:prstGeom>
        </p:spPr>
      </p:pic>
      <p:sp>
        <p:nvSpPr>
          <p:cNvPr id="12" name="内容占位符 5">
            <a:extLst>
              <a:ext uri="{FF2B5EF4-FFF2-40B4-BE49-F238E27FC236}">
                <a16:creationId xmlns:a16="http://schemas.microsoft.com/office/drawing/2014/main" id="{1741DD3F-68DE-4957-B2D0-0CFBFA81F722}"/>
              </a:ext>
            </a:extLst>
          </p:cNvPr>
          <p:cNvSpPr>
            <a:spLocks noGrp="1"/>
          </p:cNvSpPr>
          <p:nvPr/>
        </p:nvSpPr>
        <p:spPr>
          <a:xfrm>
            <a:off x="838199" y="709102"/>
            <a:ext cx="7225146" cy="349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400">
                <a:ea typeface="阿里巴巴普惠体" panose="00020600040101010101"/>
                <a:sym typeface="+mn-ea"/>
              </a:rPr>
              <a:t>CSS </a:t>
            </a:r>
            <a:r>
              <a:rPr lang="en-US" sz="1400">
                <a:ea typeface="阿里巴巴普惠体" panose="00020600040101010101"/>
                <a:sym typeface="+mn-ea"/>
              </a:rPr>
              <a:t>Text</a:t>
            </a:r>
            <a:r>
              <a:rPr lang="en-US" altLang="zh-CN" sz="1400">
                <a:ea typeface="阿里巴巴普惠体" panose="00020600040101010101"/>
                <a:sym typeface="+mn-ea"/>
              </a:rPr>
              <a:t> (</a:t>
            </a:r>
            <a:r>
              <a:rPr sz="1400">
                <a:ea typeface="阿里巴巴普惠体" panose="00020600040101010101"/>
                <a:sym typeface="+mn-ea"/>
              </a:rPr>
              <a:t>字体</a:t>
            </a:r>
            <a:r>
              <a:rPr lang="en-US" sz="1400">
                <a:ea typeface="阿里巴巴普惠体" panose="00020600040101010101"/>
                <a:sym typeface="+mn-ea"/>
              </a:rPr>
              <a:t>)</a:t>
            </a:r>
            <a:r>
              <a:rPr sz="1400">
                <a:ea typeface="阿里巴巴普惠体" panose="00020600040101010101"/>
                <a:sym typeface="+mn-ea"/>
              </a:rPr>
              <a:t>属性</a:t>
            </a:r>
            <a:r>
              <a:rPr lang="zh-CN" altLang="en-US" sz="1400">
                <a:ea typeface="阿里巴巴普惠体" panose="00020600040101010101"/>
                <a:sym typeface="+mn-ea"/>
              </a:rPr>
              <a:t>用于</a:t>
            </a:r>
            <a:r>
              <a:rPr sz="1400">
                <a:ea typeface="阿里巴巴普惠体" panose="00020600040101010101"/>
                <a:sym typeface="+mn-ea"/>
              </a:rPr>
              <a:t>定义</a:t>
            </a:r>
            <a:r>
              <a:rPr lang="zh-CN" altLang="en-US" sz="1400">
                <a:solidFill>
                  <a:srgbClr val="404040"/>
                </a:solidFill>
                <a:ea typeface="阿里巴巴普惠体" panose="00020600040101010101"/>
                <a:sym typeface="+mn-ea"/>
              </a:rPr>
              <a:t>文本外观：颜色、对齐方式、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下划线</a:t>
            </a:r>
            <a:r>
              <a:rPr lang="zh-CN" altLang="en-US" sz="1400">
                <a:solidFill>
                  <a:srgbClr val="404040"/>
                </a:solidFill>
                <a:ea typeface="阿里巴巴普惠体" panose="00020600040101010101"/>
                <a:sym typeface="+mn-ea"/>
              </a:rPr>
              <a:t>、缩进、行间距 等</a:t>
            </a:r>
            <a:endParaRPr sz="1400" dirty="0">
              <a:solidFill>
                <a:srgbClr val="404040"/>
              </a:solidFill>
              <a:ea typeface="阿里巴巴普惠体" panose="00020600040101010101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8D9035-11AC-44FA-83B5-CC8F1AA8E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815" y="3429000"/>
            <a:ext cx="1812135" cy="32100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7F33E03-46CB-4DA8-9912-786BF649CA57}"/>
              </a:ext>
            </a:extLst>
          </p:cNvPr>
          <p:cNvGrpSpPr/>
          <p:nvPr/>
        </p:nvGrpSpPr>
        <p:grpSpPr>
          <a:xfrm>
            <a:off x="3224952" y="5511401"/>
            <a:ext cx="3785319" cy="338554"/>
            <a:chOff x="3477201" y="6127945"/>
            <a:chExt cx="3785319" cy="33855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AB38F52-CA22-49BC-8358-22D8B294E6C7}"/>
                </a:ext>
              </a:extLst>
            </p:cNvPr>
            <p:cNvSpPr/>
            <p:nvPr/>
          </p:nvSpPr>
          <p:spPr>
            <a:xfrm>
              <a:off x="3721166" y="6127945"/>
              <a:ext cx="354135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 pitchFamily="18" charset="-122"/>
                </a:rPr>
                <a:t>用的最多的 就是 删除  或 添加 </a:t>
              </a: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 pitchFamily="18" charset="-122"/>
                </a:rPr>
                <a:t>下划线</a:t>
              </a:r>
            </a:p>
          </p:txBody>
        </p:sp>
        <p:sp>
          <p:nvSpPr>
            <p:cNvPr id="16" name="Shape 2399">
              <a:extLst>
                <a:ext uri="{FF2B5EF4-FFF2-40B4-BE49-F238E27FC236}">
                  <a16:creationId xmlns:a16="http://schemas.microsoft.com/office/drawing/2014/main" id="{AAACFD24-1E69-4ED1-8A73-9F9AE46CBC3F}"/>
                </a:ext>
              </a:extLst>
            </p:cNvPr>
            <p:cNvSpPr/>
            <p:nvPr/>
          </p:nvSpPr>
          <p:spPr>
            <a:xfrm>
              <a:off x="3477201" y="615749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21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554017" cy="517190"/>
          </a:xfrm>
        </p:spPr>
        <p:txBody>
          <a:bodyPr/>
          <a:lstStyle/>
          <a:p>
            <a:r>
              <a:rPr lang="en-US" altLang="zh-CN"/>
              <a:t>4.9 </a:t>
            </a:r>
            <a:r>
              <a:rPr lang="zh-CN" altLang="en-US"/>
              <a:t>文本样式</a:t>
            </a:r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110528-AA36-4DDE-8A76-B7ECB4BB0BAB}"/>
              </a:ext>
            </a:extLst>
          </p:cNvPr>
          <p:cNvSpPr/>
          <p:nvPr/>
        </p:nvSpPr>
        <p:spPr>
          <a:xfrm>
            <a:off x="2272619" y="124550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 pitchFamily="18" charset="-122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 pitchFamily="18" charset="-122"/>
              </a:rPr>
              <a:t>文本缩进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F42A359-F94E-4EFB-B15E-F20B8A2A4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259" y="2180289"/>
            <a:ext cx="6978460" cy="3722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02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609435" cy="517190"/>
          </a:xfrm>
        </p:spPr>
        <p:txBody>
          <a:bodyPr/>
          <a:lstStyle/>
          <a:p>
            <a:r>
              <a:rPr lang="en-US" altLang="zh-CN"/>
              <a:t>4.9 </a:t>
            </a:r>
            <a:r>
              <a:rPr lang="zh-CN" altLang="en-US"/>
              <a:t>文本样式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200" y="1989140"/>
            <a:ext cx="5331692" cy="50135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>
                <a:ea typeface="阿里巴巴普惠体" panose="00020600040101010101"/>
              </a:rPr>
              <a:t>text-indent </a:t>
            </a:r>
            <a:r>
              <a:rPr lang="zh-CN" altLang="en-US">
                <a:ea typeface="阿里巴巴普惠体" panose="00020600040101010101"/>
              </a:rPr>
              <a:t>属性：设置文本第一行缩进效果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110528-AA36-4DDE-8A76-B7ECB4BB0BAB}"/>
              </a:ext>
            </a:extLst>
          </p:cNvPr>
          <p:cNvSpPr/>
          <p:nvPr/>
        </p:nvSpPr>
        <p:spPr>
          <a:xfrm>
            <a:off x="2272619" y="124550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 pitchFamily="18" charset="-122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 pitchFamily="18" charset="-122"/>
              </a:rPr>
              <a:t>文本缩进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98D1938-AE29-4AF0-9B46-639F0A02B41F}"/>
              </a:ext>
            </a:extLst>
          </p:cNvPr>
          <p:cNvGrpSpPr/>
          <p:nvPr/>
        </p:nvGrpSpPr>
        <p:grpSpPr>
          <a:xfrm>
            <a:off x="1279924" y="2540001"/>
            <a:ext cx="3589013" cy="747662"/>
            <a:chOff x="1337942" y="4596387"/>
            <a:chExt cx="3589013" cy="747662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94D020D-5951-4E32-BF87-EE40B3CD2281}"/>
                </a:ext>
              </a:extLst>
            </p:cNvPr>
            <p:cNvSpPr/>
            <p:nvPr/>
          </p:nvSpPr>
          <p:spPr>
            <a:xfrm>
              <a:off x="1337942" y="4596387"/>
              <a:ext cx="3589013" cy="747662"/>
            </a:xfrm>
            <a:prstGeom prst="rect">
              <a:avLst/>
            </a:prstGeom>
            <a:solidFill>
              <a:srgbClr val="E6F0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B3F8608-FD67-401D-8FE2-F54365C3B138}"/>
                </a:ext>
              </a:extLst>
            </p:cNvPr>
            <p:cNvSpPr/>
            <p:nvPr/>
          </p:nvSpPr>
          <p:spPr>
            <a:xfrm>
              <a:off x="1494959" y="4605385"/>
              <a:ext cx="332902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</a:t>
              </a:r>
              <a:r>
                <a:rPr lang="en-US" altLang="zh-CN" sz="1400" b="1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text-indent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10px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 </a:t>
              </a:r>
            </a:p>
          </p:txBody>
        </p:sp>
      </p:grp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381E434-E514-4E63-80DA-626185C9D564}"/>
              </a:ext>
            </a:extLst>
          </p:cNvPr>
          <p:cNvSpPr txBox="1">
            <a:spLocks/>
          </p:cNvSpPr>
          <p:nvPr/>
        </p:nvSpPr>
        <p:spPr>
          <a:xfrm>
            <a:off x="838199" y="3436940"/>
            <a:ext cx="4149437" cy="50135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缩进单位可以是 负值</a:t>
            </a:r>
            <a:endParaRPr lang="en-US" altLang="zh-CN">
              <a:ea typeface="阿里巴巴普惠体" panose="00020600040101010101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4016021-7A57-45E2-8C6A-E30ECDC4C9F9}"/>
              </a:ext>
            </a:extLst>
          </p:cNvPr>
          <p:cNvGrpSpPr/>
          <p:nvPr/>
        </p:nvGrpSpPr>
        <p:grpSpPr>
          <a:xfrm>
            <a:off x="1306945" y="3997894"/>
            <a:ext cx="3589013" cy="747662"/>
            <a:chOff x="1337942" y="4596387"/>
            <a:chExt cx="3589013" cy="74766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29F7EB4-5201-45B7-AC3C-F508029404C5}"/>
                </a:ext>
              </a:extLst>
            </p:cNvPr>
            <p:cNvSpPr/>
            <p:nvPr/>
          </p:nvSpPr>
          <p:spPr>
            <a:xfrm>
              <a:off x="1337942" y="4596387"/>
              <a:ext cx="3589013" cy="747662"/>
            </a:xfrm>
            <a:prstGeom prst="rect">
              <a:avLst/>
            </a:prstGeom>
            <a:solidFill>
              <a:srgbClr val="E6F0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B2BB074-BE3F-4711-9D3F-F84D15C3623C}"/>
                </a:ext>
              </a:extLst>
            </p:cNvPr>
            <p:cNvSpPr/>
            <p:nvPr/>
          </p:nvSpPr>
          <p:spPr>
            <a:xfrm>
              <a:off x="1494959" y="4605385"/>
              <a:ext cx="332902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</a:t>
              </a:r>
              <a:r>
                <a:rPr lang="en-US" altLang="zh-CN" sz="1400" b="1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text-indent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-</a:t>
              </a:r>
              <a:r>
                <a:rPr lang="en-US" altLang="zh-CN" sz="14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10px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 </a:t>
              </a:r>
            </a:p>
          </p:txBody>
        </p:sp>
      </p:grpSp>
      <p:pic>
        <p:nvPicPr>
          <p:cNvPr id="21" name="Picture 2">
            <a:extLst>
              <a:ext uri="{FF2B5EF4-FFF2-40B4-BE49-F238E27FC236}">
                <a16:creationId xmlns:a16="http://schemas.microsoft.com/office/drawing/2014/main" id="{C24E52F2-0480-42C9-913A-7991E8B04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218" y="1938583"/>
            <a:ext cx="5588000" cy="29808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3647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600199" cy="517190"/>
          </a:xfrm>
        </p:spPr>
        <p:txBody>
          <a:bodyPr/>
          <a:lstStyle/>
          <a:p>
            <a:r>
              <a:rPr lang="en-US" altLang="zh-CN"/>
              <a:t>4.9 </a:t>
            </a:r>
            <a:r>
              <a:rPr lang="zh-CN" altLang="en-US"/>
              <a:t>文本样式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200" y="1989140"/>
            <a:ext cx="5331692" cy="50135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长度单位</a:t>
            </a:r>
            <a:endParaRPr lang="en-US" altLang="zh-CN">
              <a:ea typeface="阿里巴巴普惠体" panose="00020600040101010101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110528-AA36-4DDE-8A76-B7ECB4BB0BAB}"/>
              </a:ext>
            </a:extLst>
          </p:cNvPr>
          <p:cNvSpPr/>
          <p:nvPr/>
        </p:nvSpPr>
        <p:spPr>
          <a:xfrm>
            <a:off x="2229226" y="124550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 pitchFamily="18" charset="-122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 pitchFamily="18" charset="-122"/>
              </a:rPr>
              <a:t>长度单位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79916E9-1959-462B-9F5C-CFCA40F893CF}"/>
              </a:ext>
            </a:extLst>
          </p:cNvPr>
          <p:cNvGrpSpPr/>
          <p:nvPr/>
        </p:nvGrpSpPr>
        <p:grpSpPr>
          <a:xfrm>
            <a:off x="1247279" y="4516944"/>
            <a:ext cx="3589013" cy="747662"/>
            <a:chOff x="1337942" y="4596387"/>
            <a:chExt cx="3589013" cy="74766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561536C-12CC-433F-9D1C-DD89407BE759}"/>
                </a:ext>
              </a:extLst>
            </p:cNvPr>
            <p:cNvSpPr/>
            <p:nvPr/>
          </p:nvSpPr>
          <p:spPr>
            <a:xfrm>
              <a:off x="1337942" y="4596387"/>
              <a:ext cx="3589013" cy="747662"/>
            </a:xfrm>
            <a:prstGeom prst="rect">
              <a:avLst/>
            </a:prstGeom>
            <a:solidFill>
              <a:srgbClr val="E6F0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E1B5C7B-E911-4F1A-8C99-DF9B14092830}"/>
                </a:ext>
              </a:extLst>
            </p:cNvPr>
            <p:cNvSpPr/>
            <p:nvPr/>
          </p:nvSpPr>
          <p:spPr>
            <a:xfrm>
              <a:off x="1494959" y="4605385"/>
              <a:ext cx="332902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</a:t>
              </a:r>
              <a:r>
                <a:rPr lang="en-US" altLang="zh-CN" sz="1400" b="1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text-indent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2em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 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70458F2-7D85-421A-B90C-0E9759F8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19" y="2540363"/>
            <a:ext cx="5806864" cy="17275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98F10CD-6117-43E1-9D75-C717B21D2ECA}"/>
              </a:ext>
            </a:extLst>
          </p:cNvPr>
          <p:cNvSpPr/>
          <p:nvPr/>
        </p:nvSpPr>
        <p:spPr>
          <a:xfrm>
            <a:off x="5739434" y="3858527"/>
            <a:ext cx="1253336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ea typeface="阿里巴巴普惠体" panose="00020600040101010101"/>
              </a:rPr>
              <a:t>font-size</a:t>
            </a:r>
            <a:r>
              <a:rPr lang="en-US" altLang="zh-CN" sz="1400">
                <a:solidFill>
                  <a:schemeClr val="bg1"/>
                </a:solidFill>
                <a:ea typeface="阿里巴巴普惠体" panose="00020600040101010101"/>
              </a:rPr>
              <a:t>:12px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FF0403-6479-4232-B891-F28E68CC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648" y="2490497"/>
            <a:ext cx="3126633" cy="2596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BB8C87-5A1B-4F08-B862-73C5BA289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404" y="4516944"/>
            <a:ext cx="1959179" cy="1640242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264353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711036" cy="517190"/>
          </a:xfrm>
        </p:spPr>
        <p:txBody>
          <a:bodyPr/>
          <a:lstStyle/>
          <a:p>
            <a:r>
              <a:rPr lang="en-US" altLang="zh-CN"/>
              <a:t>4.10 </a:t>
            </a:r>
            <a:r>
              <a:rPr lang="zh-CN" altLang="en-US"/>
              <a:t>文本样式</a:t>
            </a:r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110528-AA36-4DDE-8A76-B7ECB4BB0BAB}"/>
              </a:ext>
            </a:extLst>
          </p:cNvPr>
          <p:cNvSpPr/>
          <p:nvPr/>
        </p:nvSpPr>
        <p:spPr>
          <a:xfrm>
            <a:off x="2414205" y="1235448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 pitchFamily="18" charset="-122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 pitchFamily="18" charset="-122"/>
              </a:rPr>
              <a:t>行高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2BE003C7-923D-4320-AE15-818DBA9DA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007" y="2790872"/>
            <a:ext cx="4663844" cy="655377"/>
          </a:xfrm>
          <a:prstGeom prst="rect">
            <a:avLst/>
          </a:prstGeom>
          <a:ln>
            <a:solidFill>
              <a:srgbClr val="40404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97582F-C343-495E-A535-2392FEB94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81" y="2790872"/>
            <a:ext cx="4740051" cy="876376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18FABE88-B965-4C5B-B482-DC10F3A7AB6C}"/>
              </a:ext>
            </a:extLst>
          </p:cNvPr>
          <p:cNvSpPr txBox="1">
            <a:spLocks/>
          </p:cNvSpPr>
          <p:nvPr/>
        </p:nvSpPr>
        <p:spPr>
          <a:xfrm>
            <a:off x="838199" y="1989140"/>
            <a:ext cx="6569365" cy="50135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对比两段文字</a:t>
            </a:r>
            <a:endParaRPr lang="en-US" altLang="zh-CN" b="1"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670281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1711036" cy="517190"/>
          </a:xfrm>
        </p:spPr>
        <p:txBody>
          <a:bodyPr/>
          <a:lstStyle/>
          <a:p>
            <a:r>
              <a:rPr lang="en-US" altLang="zh-CN"/>
              <a:t>4.10 </a:t>
            </a:r>
            <a:r>
              <a:rPr lang="zh-CN" altLang="en-US"/>
              <a:t>文本样式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199" y="1989140"/>
            <a:ext cx="6569365" cy="50135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>
                <a:ea typeface="阿里巴巴普惠体" panose="00020600040101010101"/>
              </a:rPr>
              <a:t>line-height </a:t>
            </a:r>
            <a:r>
              <a:rPr lang="zh-CN" altLang="en-US">
                <a:ea typeface="阿里巴巴普惠体" panose="00020600040101010101"/>
              </a:rPr>
              <a:t>属性：设置行高，也就是设置 </a:t>
            </a:r>
            <a:r>
              <a:rPr lang="zh-CN" altLang="en-US" b="1">
                <a:ea typeface="阿里巴巴普惠体" panose="00020600040101010101"/>
              </a:rPr>
              <a:t>行间距</a:t>
            </a:r>
            <a:endParaRPr lang="en-US" altLang="zh-CN" b="1">
              <a:ea typeface="阿里巴巴普惠体" panose="00020600040101010101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110528-AA36-4DDE-8A76-B7ECB4BB0BAB}"/>
              </a:ext>
            </a:extLst>
          </p:cNvPr>
          <p:cNvSpPr/>
          <p:nvPr/>
        </p:nvSpPr>
        <p:spPr>
          <a:xfrm>
            <a:off x="2414205" y="1235448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404040"/>
                </a:solidFill>
                <a:ea typeface="阿里巴巴普惠体" panose="00020600040101010101" pitchFamily="18" charset="-122"/>
              </a:rPr>
              <a:t>- </a:t>
            </a:r>
            <a:r>
              <a:rPr lang="zh-CN" altLang="en-US" b="1">
                <a:solidFill>
                  <a:srgbClr val="404040"/>
                </a:solidFill>
                <a:ea typeface="阿里巴巴普惠体" panose="00020600040101010101" pitchFamily="18" charset="-122"/>
              </a:rPr>
              <a:t>行高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98D1938-AE29-4AF0-9B46-639F0A02B41F}"/>
              </a:ext>
            </a:extLst>
          </p:cNvPr>
          <p:cNvGrpSpPr/>
          <p:nvPr/>
        </p:nvGrpSpPr>
        <p:grpSpPr>
          <a:xfrm>
            <a:off x="1279924" y="2540001"/>
            <a:ext cx="3589013" cy="747662"/>
            <a:chOff x="1337942" y="4596387"/>
            <a:chExt cx="3589013" cy="747662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94D020D-5951-4E32-BF87-EE40B3CD2281}"/>
                </a:ext>
              </a:extLst>
            </p:cNvPr>
            <p:cNvSpPr/>
            <p:nvPr/>
          </p:nvSpPr>
          <p:spPr>
            <a:xfrm>
              <a:off x="1337942" y="4596387"/>
              <a:ext cx="3589013" cy="747662"/>
            </a:xfrm>
            <a:prstGeom prst="rect">
              <a:avLst/>
            </a:prstGeom>
            <a:solidFill>
              <a:srgbClr val="E6F0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B3F8608-FD67-401D-8FE2-F54365C3B138}"/>
                </a:ext>
              </a:extLst>
            </p:cNvPr>
            <p:cNvSpPr/>
            <p:nvPr/>
          </p:nvSpPr>
          <p:spPr>
            <a:xfrm>
              <a:off x="1494959" y="4605385"/>
              <a:ext cx="332902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</a:t>
              </a:r>
              <a:r>
                <a:rPr lang="en-US" altLang="zh-CN" sz="1400" b="1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line-height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26px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 </a:t>
              </a:r>
            </a:p>
          </p:txBody>
        </p:sp>
      </p:grp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212BB2A2-FE20-4973-B922-60D684F9DF1F}"/>
              </a:ext>
            </a:extLst>
          </p:cNvPr>
          <p:cNvSpPr txBox="1">
            <a:spLocks/>
          </p:cNvSpPr>
          <p:nvPr/>
        </p:nvSpPr>
        <p:spPr>
          <a:xfrm>
            <a:off x="838200" y="3570338"/>
            <a:ext cx="5193146" cy="117263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行高 常用来控制</a:t>
            </a:r>
            <a:r>
              <a:rPr lang="zh-CN" altLang="en-US" b="1">
                <a:ea typeface="阿里巴巴普惠体" panose="00020600040101010101"/>
              </a:rPr>
              <a:t>行间距</a:t>
            </a:r>
            <a:endParaRPr lang="en-US" altLang="zh-CN" b="1">
              <a:ea typeface="阿里巴巴普惠体" panose="00020600040101010101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896D4B0-0E8F-4451-9283-E214C98F5594}"/>
              </a:ext>
            </a:extLst>
          </p:cNvPr>
          <p:cNvGrpSpPr/>
          <p:nvPr/>
        </p:nvGrpSpPr>
        <p:grpSpPr>
          <a:xfrm>
            <a:off x="1268256" y="4155067"/>
            <a:ext cx="2291897" cy="424873"/>
            <a:chOff x="2167162" y="4684425"/>
            <a:chExt cx="2291897" cy="424873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E1FAC3F-3A8B-4A32-9662-14E024F5A0FC}"/>
                </a:ext>
              </a:extLst>
            </p:cNvPr>
            <p:cNvSpPr/>
            <p:nvPr/>
          </p:nvSpPr>
          <p:spPr>
            <a:xfrm>
              <a:off x="2173746" y="4684425"/>
              <a:ext cx="2285313" cy="424873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1B25530-04EE-4FD3-90FC-0B6B804510B0}"/>
                </a:ext>
              </a:extLst>
            </p:cNvPr>
            <p:cNvSpPr txBox="1"/>
            <p:nvPr/>
          </p:nvSpPr>
          <p:spPr>
            <a:xfrm>
              <a:off x="2167162" y="4742972"/>
              <a:ext cx="22329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我爱北京天安门 </a:t>
              </a:r>
              <a:r>
                <a:rPr lang="zh-CN" altLang="en-US" sz="1400" b="1">
                  <a:solidFill>
                    <a:srgbClr val="C00000"/>
                  </a:solidFill>
                  <a:ea typeface="阿里巴巴普惠体" panose="00020600040101010101"/>
                </a:rPr>
                <a:t>行高 </a:t>
              </a:r>
              <a:r>
                <a:rPr lang="en-US" altLang="zh-CN" sz="1400" b="1">
                  <a:solidFill>
                    <a:srgbClr val="C00000"/>
                  </a:solidFill>
                  <a:ea typeface="阿里巴巴普惠体" panose="00020600040101010101"/>
                </a:rPr>
                <a:t>45px</a:t>
              </a:r>
              <a:endParaRPr lang="zh-CN" altLang="en-US" sz="14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9E9E0D7-9057-49BD-8FA1-0BD541F04A83}"/>
              </a:ext>
            </a:extLst>
          </p:cNvPr>
          <p:cNvGrpSpPr/>
          <p:nvPr/>
        </p:nvGrpSpPr>
        <p:grpSpPr>
          <a:xfrm>
            <a:off x="1268256" y="4579940"/>
            <a:ext cx="2291899" cy="418733"/>
            <a:chOff x="2167162" y="5109298"/>
            <a:chExt cx="2291899" cy="41873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C3A0E3F-CF79-4325-ABF0-00E9F13712D3}"/>
                </a:ext>
              </a:extLst>
            </p:cNvPr>
            <p:cNvSpPr/>
            <p:nvPr/>
          </p:nvSpPr>
          <p:spPr>
            <a:xfrm>
              <a:off x="2173747" y="5109298"/>
              <a:ext cx="2285314" cy="418733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807F48D-A4A7-4578-8F9A-29EE60BB3E4A}"/>
                </a:ext>
              </a:extLst>
            </p:cNvPr>
            <p:cNvSpPr txBox="1"/>
            <p:nvPr/>
          </p:nvSpPr>
          <p:spPr>
            <a:xfrm>
              <a:off x="2167162" y="5176988"/>
              <a:ext cx="22329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我爱北京天安门 </a:t>
              </a:r>
              <a:r>
                <a:rPr lang="zh-CN" altLang="en-US" sz="1400" b="1">
                  <a:solidFill>
                    <a:srgbClr val="C00000"/>
                  </a:solidFill>
                  <a:ea typeface="阿里巴巴普惠体" panose="00020600040101010101"/>
                </a:rPr>
                <a:t>行高 </a:t>
              </a:r>
              <a:r>
                <a:rPr lang="en-US" altLang="zh-CN" sz="1400" b="1">
                  <a:solidFill>
                    <a:srgbClr val="C00000"/>
                  </a:solidFill>
                  <a:ea typeface="阿里巴巴普惠体" panose="00020600040101010101"/>
                </a:rPr>
                <a:t>45px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9AFA123-070B-48BF-98B8-D654FC3A4FD8}"/>
              </a:ext>
            </a:extLst>
          </p:cNvPr>
          <p:cNvGrpSpPr/>
          <p:nvPr/>
        </p:nvGrpSpPr>
        <p:grpSpPr>
          <a:xfrm>
            <a:off x="3144283" y="4410663"/>
            <a:ext cx="1311093" cy="338554"/>
            <a:chOff x="3371850" y="4998568"/>
            <a:chExt cx="1311093" cy="338554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DE5CBED6-3ECB-4FAB-8BD3-D872F4B5659C}"/>
                </a:ext>
              </a:extLst>
            </p:cNvPr>
            <p:cNvGrpSpPr/>
            <p:nvPr/>
          </p:nvGrpSpPr>
          <p:grpSpPr>
            <a:xfrm>
              <a:off x="3787720" y="4998568"/>
              <a:ext cx="895223" cy="338554"/>
              <a:chOff x="4459059" y="4940021"/>
              <a:chExt cx="895223" cy="338554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581A3D-6F12-44BA-B4D4-E77E214AC733}"/>
                  </a:ext>
                </a:extLst>
              </p:cNvPr>
              <p:cNvSpPr txBox="1"/>
              <p:nvPr/>
            </p:nvSpPr>
            <p:spPr>
              <a:xfrm>
                <a:off x="4554063" y="4940021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阿里巴巴普惠体" panose="00020600040101010101"/>
                  </a:rPr>
                  <a:t>行间距</a:t>
                </a:r>
                <a:endPara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endParaRPr>
              </a:p>
            </p:txBody>
          </p:sp>
          <p:sp>
            <p:nvSpPr>
              <p:cNvPr id="38" name="右大括号 37">
                <a:extLst>
                  <a:ext uri="{FF2B5EF4-FFF2-40B4-BE49-F238E27FC236}">
                    <a16:creationId xmlns:a16="http://schemas.microsoft.com/office/drawing/2014/main" id="{F237FA8C-5718-416A-AAD7-FAEA3642FD62}"/>
                  </a:ext>
                </a:extLst>
              </p:cNvPr>
              <p:cNvSpPr/>
              <p:nvPr/>
            </p:nvSpPr>
            <p:spPr>
              <a:xfrm>
                <a:off x="4459059" y="4992415"/>
                <a:ext cx="148010" cy="234421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592E03D-7308-4CCF-B434-EC6FA26D6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1850" y="5057220"/>
              <a:ext cx="41587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251AF24-4784-42F9-A476-1C8CD7163C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1850" y="5285383"/>
              <a:ext cx="415870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4A6C1E7-253A-4BF9-8DA0-9BE2A559BD26}"/>
              </a:ext>
            </a:extLst>
          </p:cNvPr>
          <p:cNvGrpSpPr/>
          <p:nvPr/>
        </p:nvGrpSpPr>
        <p:grpSpPr>
          <a:xfrm>
            <a:off x="6585439" y="2036069"/>
            <a:ext cx="4768361" cy="3598112"/>
            <a:chOff x="6695553" y="2055152"/>
            <a:chExt cx="4768361" cy="3598112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75C499D4-9ED3-4F12-BB09-51A224AED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5553" y="2470634"/>
              <a:ext cx="4768361" cy="3182630"/>
            </a:xfrm>
            <a:prstGeom prst="rect">
              <a:avLst/>
            </a:prstGeom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6E91467-276E-42F8-893D-7EA5B5A68629}"/>
                </a:ext>
              </a:extLst>
            </p:cNvPr>
            <p:cNvSpPr/>
            <p:nvPr/>
          </p:nvSpPr>
          <p:spPr>
            <a:xfrm>
              <a:off x="7195515" y="2055152"/>
              <a:ext cx="37684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>
                  <a:solidFill>
                    <a:srgbClr val="F13E39"/>
                  </a:solidFill>
                  <a:ea typeface="阿里巴巴普惠体" panose="00020600040101010101"/>
                </a:rPr>
                <a:t>行高 </a:t>
              </a:r>
              <a:r>
                <a:rPr lang="en-US" altLang="zh-CN" b="1">
                  <a:solidFill>
                    <a:srgbClr val="F13E39"/>
                  </a:solidFill>
                  <a:ea typeface="阿里巴巴普惠体" panose="00020600040101010101"/>
                </a:rPr>
                <a:t>= </a:t>
              </a:r>
              <a:r>
                <a:rPr lang="zh-CN" altLang="en-US">
                  <a:solidFill>
                    <a:srgbClr val="F13E39"/>
                  </a:solidFill>
                  <a:ea typeface="阿里巴巴普惠体" panose="00020600040101010101"/>
                </a:rPr>
                <a:t>内容高度 </a:t>
              </a:r>
              <a:r>
                <a:rPr lang="en-US" altLang="zh-CN">
                  <a:solidFill>
                    <a:srgbClr val="F13E39"/>
                  </a:solidFill>
                  <a:ea typeface="阿里巴巴普惠体" panose="00020600040101010101"/>
                </a:rPr>
                <a:t>+ </a:t>
              </a:r>
              <a:r>
                <a:rPr lang="zh-CN" altLang="en-US">
                  <a:solidFill>
                    <a:srgbClr val="F13E39"/>
                  </a:solidFill>
                  <a:ea typeface="阿里巴巴普惠体" panose="00020600040101010101"/>
                </a:rPr>
                <a:t>上间距 </a:t>
              </a:r>
              <a:r>
                <a:rPr lang="en-US" altLang="zh-CN">
                  <a:solidFill>
                    <a:srgbClr val="F13E39"/>
                  </a:solidFill>
                  <a:ea typeface="阿里巴巴普惠体" panose="00020600040101010101"/>
                </a:rPr>
                <a:t>+ </a:t>
              </a:r>
              <a:r>
                <a:rPr lang="zh-CN" altLang="en-US">
                  <a:solidFill>
                    <a:srgbClr val="F13E39"/>
                  </a:solidFill>
                  <a:ea typeface="阿里巴巴普惠体" panose="00020600040101010101"/>
                </a:rPr>
                <a:t>下间距</a:t>
              </a:r>
              <a:endParaRPr lang="en-US" altLang="zh-CN">
                <a:solidFill>
                  <a:srgbClr val="F13E39"/>
                </a:solidFill>
                <a:ea typeface="阿里巴巴普惠体" panose="0002060004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518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6864927" cy="517190"/>
          </a:xfrm>
        </p:spPr>
        <p:txBody>
          <a:bodyPr/>
          <a:lstStyle/>
          <a:p>
            <a:r>
              <a:rPr lang="zh-CN" altLang="en-US"/>
              <a:t>目标：掌握 </a:t>
            </a:r>
            <a:r>
              <a:rPr lang="en-US" altLang="zh-CN"/>
              <a:t>CSS </a:t>
            </a:r>
            <a:r>
              <a:rPr lang="zh-CN" altLang="en-US"/>
              <a:t>常见样式属性，能熟练设置文本样式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3585548" cy="455020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/>
            <a:r>
              <a:rPr lang="zh-CN" altLang="en-US">
                <a:ea typeface="阿里巴巴普惠体" panose="00020600040101010101"/>
              </a:rPr>
              <a:t>文本样式</a:t>
            </a:r>
            <a:r>
              <a:rPr lang="en-US" altLang="zh-CN">
                <a:ea typeface="阿里巴巴普惠体" panose="00020600040101010101"/>
              </a:rPr>
              <a:t>1</a:t>
            </a: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字体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字号大小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字体粗细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en-US" altLang="zh-CN">
                <a:ea typeface="阿里巴巴普惠体" panose="00020600040101010101"/>
              </a:rPr>
              <a:t>font</a:t>
            </a:r>
            <a:r>
              <a:rPr lang="zh-CN" altLang="en-US">
                <a:ea typeface="阿里巴巴普惠体" panose="00020600040101010101"/>
              </a:rPr>
              <a:t>复合属性写法</a:t>
            </a:r>
            <a:endParaRPr lang="en-US" altLang="zh-CN">
              <a:ea typeface="阿里巴巴普惠体" panose="00020600040101010101"/>
            </a:endParaRPr>
          </a:p>
          <a:p>
            <a:pPr marL="358775" indent="-266700"/>
            <a:r>
              <a:rPr lang="zh-CN" altLang="en-US" b="1">
                <a:solidFill>
                  <a:srgbClr val="C00000"/>
                </a:solidFill>
                <a:ea typeface="阿里巴巴普惠体" panose="00020600040101010101"/>
              </a:rPr>
              <a:t>文本样式</a:t>
            </a:r>
            <a:r>
              <a:rPr lang="en-US" altLang="zh-CN" b="1">
                <a:solidFill>
                  <a:srgbClr val="C00000"/>
                </a:solidFill>
                <a:ea typeface="阿里巴巴普惠体" panose="00020600040101010101"/>
              </a:rPr>
              <a:t>2</a:t>
            </a: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文本颜色（三种颜色类型）</a:t>
            </a:r>
            <a:endParaRPr lang="en-US" altLang="zh-CN">
              <a:solidFill>
                <a:srgbClr val="C00000"/>
              </a:solidFill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文本装饰</a:t>
            </a:r>
            <a:endParaRPr lang="en-US" altLang="zh-CN">
              <a:solidFill>
                <a:srgbClr val="C00000"/>
              </a:solidFill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文本缩进（长度单位）</a:t>
            </a:r>
            <a:endParaRPr lang="en-US" altLang="zh-CN">
              <a:solidFill>
                <a:srgbClr val="C00000"/>
              </a:solidFill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文本行高</a:t>
            </a:r>
            <a:endParaRPr lang="en-US" altLang="zh-CN">
              <a:solidFill>
                <a:srgbClr val="C00000"/>
              </a:solidFill>
              <a:ea typeface="阿里巴巴普惠体" panose="00020600040101010101"/>
            </a:endParaRPr>
          </a:p>
          <a:p>
            <a:pPr marL="358775" indent="-266700"/>
            <a:r>
              <a:rPr lang="zh-CN" altLang="en-US">
                <a:ea typeface="阿里巴巴普惠体" panose="00020600040101010101"/>
              </a:rPr>
              <a:t>背景颜色 和 背景图片</a:t>
            </a:r>
            <a:endParaRPr lang="en-US" altLang="zh-CN">
              <a:ea typeface="阿里巴巴普惠体" panose="00020600040101010101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>
              <a:ea typeface="阿里巴巴普惠体" panose="00020600040101010101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24EA1-92C0-4562-8995-26594C31D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658" y="2281850"/>
            <a:ext cx="6930052" cy="29463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1197FD-D930-4C4D-8003-4FD05AFC5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658" y="5466179"/>
            <a:ext cx="6930052" cy="102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7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</a:t>
            </a:r>
            <a:r>
              <a:rPr lang="en-US" altLang="zh-CN"/>
              <a:t>.CSS </a:t>
            </a:r>
            <a:r>
              <a:rPr lang="zh-CN" altLang="en-US"/>
              <a:t>介绍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1.HTML </a:t>
            </a:r>
            <a:r>
              <a:rPr lang="zh-CN" altLang="en-US"/>
              <a:t>的局限性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5029418" cy="14398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/>
              <a:t>HTML </a:t>
            </a:r>
            <a:r>
              <a:rPr lang="zh-CN" altLang="en-US"/>
              <a:t>：负责组织 网页的</a:t>
            </a:r>
            <a:r>
              <a:rPr lang="zh-CN" altLang="en-US" b="1"/>
              <a:t>结构和内容</a:t>
            </a:r>
            <a:endParaRPr lang="en-US" altLang="zh-CN" b="1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局限性：页面不够 </a:t>
            </a:r>
            <a:r>
              <a:rPr lang="en-US" altLang="zh-CN" b="1">
                <a:solidFill>
                  <a:srgbClr val="C00000"/>
                </a:solidFill>
              </a:rPr>
              <a:t>"</a:t>
            </a:r>
            <a:r>
              <a:rPr lang="zh-CN" altLang="en-US" b="1">
                <a:solidFill>
                  <a:srgbClr val="C00000"/>
                </a:solidFill>
              </a:rPr>
              <a:t>美丽</a:t>
            </a:r>
            <a:r>
              <a:rPr lang="en-US" altLang="zh-CN" b="1">
                <a:solidFill>
                  <a:srgbClr val="C00000"/>
                </a:solidFill>
              </a:rPr>
              <a:t>"</a:t>
            </a:r>
            <a:endParaRPr lang="zh-CN" altLang="en-US" b="1">
              <a:solidFill>
                <a:srgbClr val="C00000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04E0021-A138-4E2A-9BB5-50EBCC2CB22A}"/>
              </a:ext>
            </a:extLst>
          </p:cNvPr>
          <p:cNvGrpSpPr/>
          <p:nvPr/>
        </p:nvGrpSpPr>
        <p:grpSpPr>
          <a:xfrm>
            <a:off x="1774194" y="4099586"/>
            <a:ext cx="2117477" cy="338554"/>
            <a:chOff x="2465156" y="5347871"/>
            <a:chExt cx="2117477" cy="33855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1ECA664-7F2F-4C6D-96DD-43E56CE93DC1}"/>
                </a:ext>
              </a:extLst>
            </p:cNvPr>
            <p:cNvSpPr txBox="1"/>
            <p:nvPr/>
          </p:nvSpPr>
          <p:spPr>
            <a:xfrm>
              <a:off x="2726986" y="5347871"/>
              <a:ext cx="18556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不够美丽 怎么办？</a:t>
              </a:r>
              <a:endParaRPr lang="zh-CN" altLang="en-US" sz="16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sp>
          <p:nvSpPr>
            <p:cNvPr id="13" name="Shape 2400">
              <a:extLst>
                <a:ext uri="{FF2B5EF4-FFF2-40B4-BE49-F238E27FC236}">
                  <a16:creationId xmlns:a16="http://schemas.microsoft.com/office/drawing/2014/main" id="{809D9F0A-7F1E-48AD-A525-E55F8F6D5F18}"/>
                </a:ext>
              </a:extLst>
            </p:cNvPr>
            <p:cNvSpPr/>
            <p:nvPr/>
          </p:nvSpPr>
          <p:spPr>
            <a:xfrm>
              <a:off x="2465156" y="5347871"/>
              <a:ext cx="310497" cy="309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91" y="6559"/>
                  </a:moveTo>
                  <a:cubicBezTo>
                    <a:pt x="12727" y="6341"/>
                    <a:pt x="12420" y="6172"/>
                    <a:pt x="12078" y="6058"/>
                  </a:cubicBezTo>
                  <a:cubicBezTo>
                    <a:pt x="11737" y="5946"/>
                    <a:pt x="11367" y="5889"/>
                    <a:pt x="10978" y="5889"/>
                  </a:cubicBezTo>
                  <a:cubicBezTo>
                    <a:pt x="10477" y="5889"/>
                    <a:pt x="10025" y="5967"/>
                    <a:pt x="9633" y="6120"/>
                  </a:cubicBezTo>
                  <a:cubicBezTo>
                    <a:pt x="9239" y="6275"/>
                    <a:pt x="8900" y="6494"/>
                    <a:pt x="8623" y="6771"/>
                  </a:cubicBezTo>
                  <a:cubicBezTo>
                    <a:pt x="8346" y="7049"/>
                    <a:pt x="8133" y="7392"/>
                    <a:pt x="7992" y="7788"/>
                  </a:cubicBezTo>
                  <a:cubicBezTo>
                    <a:pt x="7853" y="8180"/>
                    <a:pt x="7782" y="8620"/>
                    <a:pt x="7782" y="9096"/>
                  </a:cubicBezTo>
                  <a:lnTo>
                    <a:pt x="7782" y="9217"/>
                  </a:lnTo>
                  <a:lnTo>
                    <a:pt x="8880" y="9217"/>
                  </a:lnTo>
                  <a:lnTo>
                    <a:pt x="8877" y="9093"/>
                  </a:lnTo>
                  <a:cubicBezTo>
                    <a:pt x="8868" y="8767"/>
                    <a:pt x="8908" y="8461"/>
                    <a:pt x="8993" y="8187"/>
                  </a:cubicBezTo>
                  <a:cubicBezTo>
                    <a:pt x="9079" y="7914"/>
                    <a:pt x="9207" y="7675"/>
                    <a:pt x="9377" y="7473"/>
                  </a:cubicBezTo>
                  <a:cubicBezTo>
                    <a:pt x="9545" y="7274"/>
                    <a:pt x="9762" y="7115"/>
                    <a:pt x="10024" y="7000"/>
                  </a:cubicBezTo>
                  <a:cubicBezTo>
                    <a:pt x="10287" y="6884"/>
                    <a:pt x="10594" y="6827"/>
                    <a:pt x="10937" y="6827"/>
                  </a:cubicBezTo>
                  <a:cubicBezTo>
                    <a:pt x="11182" y="6827"/>
                    <a:pt x="11418" y="6868"/>
                    <a:pt x="11639" y="6950"/>
                  </a:cubicBezTo>
                  <a:cubicBezTo>
                    <a:pt x="11858" y="7032"/>
                    <a:pt x="12053" y="7146"/>
                    <a:pt x="12218" y="7289"/>
                  </a:cubicBezTo>
                  <a:cubicBezTo>
                    <a:pt x="12381" y="7431"/>
                    <a:pt x="12512" y="7605"/>
                    <a:pt x="12609" y="7808"/>
                  </a:cubicBezTo>
                  <a:cubicBezTo>
                    <a:pt x="12704" y="8011"/>
                    <a:pt x="12752" y="8236"/>
                    <a:pt x="12752" y="8478"/>
                  </a:cubicBezTo>
                  <a:cubicBezTo>
                    <a:pt x="12752" y="8797"/>
                    <a:pt x="12674" y="9089"/>
                    <a:pt x="12519" y="9350"/>
                  </a:cubicBezTo>
                  <a:cubicBezTo>
                    <a:pt x="12359" y="9618"/>
                    <a:pt x="12154" y="9865"/>
                    <a:pt x="11913" y="10082"/>
                  </a:cubicBezTo>
                  <a:cubicBezTo>
                    <a:pt x="11624" y="10337"/>
                    <a:pt x="11374" y="10568"/>
                    <a:pt x="11170" y="10771"/>
                  </a:cubicBezTo>
                  <a:cubicBezTo>
                    <a:pt x="10959" y="10979"/>
                    <a:pt x="10789" y="11200"/>
                    <a:pt x="10662" y="11428"/>
                  </a:cubicBezTo>
                  <a:cubicBezTo>
                    <a:pt x="10534" y="11657"/>
                    <a:pt x="10441" y="11916"/>
                    <a:pt x="10385" y="12199"/>
                  </a:cubicBezTo>
                  <a:cubicBezTo>
                    <a:pt x="10329" y="12478"/>
                    <a:pt x="10305" y="12827"/>
                    <a:pt x="10315" y="13237"/>
                  </a:cubicBezTo>
                  <a:lnTo>
                    <a:pt x="10318" y="13355"/>
                  </a:lnTo>
                  <a:lnTo>
                    <a:pt x="11407" y="13355"/>
                  </a:lnTo>
                  <a:lnTo>
                    <a:pt x="11410" y="13237"/>
                  </a:lnTo>
                  <a:cubicBezTo>
                    <a:pt x="11418" y="12838"/>
                    <a:pt x="11436" y="12531"/>
                    <a:pt x="11463" y="12322"/>
                  </a:cubicBezTo>
                  <a:cubicBezTo>
                    <a:pt x="11488" y="12125"/>
                    <a:pt x="11538" y="11956"/>
                    <a:pt x="11611" y="11821"/>
                  </a:cubicBezTo>
                  <a:cubicBezTo>
                    <a:pt x="11687" y="11684"/>
                    <a:pt x="11803" y="11541"/>
                    <a:pt x="11959" y="11399"/>
                  </a:cubicBezTo>
                  <a:cubicBezTo>
                    <a:pt x="12127" y="11245"/>
                    <a:pt x="12351" y="11031"/>
                    <a:pt x="12630" y="10762"/>
                  </a:cubicBezTo>
                  <a:cubicBezTo>
                    <a:pt x="12979" y="10441"/>
                    <a:pt x="13270" y="10102"/>
                    <a:pt x="13495" y="9753"/>
                  </a:cubicBezTo>
                  <a:cubicBezTo>
                    <a:pt x="13729" y="9393"/>
                    <a:pt x="13847" y="8952"/>
                    <a:pt x="13847" y="8439"/>
                  </a:cubicBezTo>
                  <a:cubicBezTo>
                    <a:pt x="13847" y="8038"/>
                    <a:pt x="13770" y="7675"/>
                    <a:pt x="13618" y="7362"/>
                  </a:cubicBezTo>
                  <a:cubicBezTo>
                    <a:pt x="13467" y="7050"/>
                    <a:pt x="13256" y="6780"/>
                    <a:pt x="12991" y="6559"/>
                  </a:cubicBezTo>
                  <a:moveTo>
                    <a:pt x="10179" y="15706"/>
                  </a:moveTo>
                  <a:lnTo>
                    <a:pt x="11558" y="15706"/>
                  </a:lnTo>
                  <a:lnTo>
                    <a:pt x="11558" y="14072"/>
                  </a:lnTo>
                  <a:lnTo>
                    <a:pt x="10179" y="14072"/>
                  </a:lnTo>
                  <a:cubicBezTo>
                    <a:pt x="10179" y="14072"/>
                    <a:pt x="10179" y="15706"/>
                    <a:pt x="10179" y="15706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600" noProof="1">
                <a:solidFill>
                  <a:srgbClr val="C00000"/>
                </a:solidFill>
                <a:latin typeface="+mn-ea"/>
                <a:ea typeface="阿里巴巴普惠体" panose="00020600040101010101"/>
                <a:cs typeface="Arial" panose="020B0604020202020204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B7F953D2-9F6B-4DD5-9349-DC9E4E481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037" y="1171575"/>
            <a:ext cx="5799323" cy="50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9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6864927" cy="517190"/>
          </a:xfrm>
        </p:spPr>
        <p:txBody>
          <a:bodyPr/>
          <a:lstStyle/>
          <a:p>
            <a:r>
              <a:rPr lang="zh-CN" altLang="en-US"/>
              <a:t>目标：掌握 </a:t>
            </a:r>
            <a:r>
              <a:rPr lang="en-US" altLang="zh-CN"/>
              <a:t>CSS </a:t>
            </a:r>
            <a:r>
              <a:rPr lang="zh-CN" altLang="en-US"/>
              <a:t>常见样式属性，能熟练设置文本样式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3585548" cy="455020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/>
            <a:r>
              <a:rPr lang="zh-CN" altLang="en-US">
                <a:ea typeface="阿里巴巴普惠体" panose="00020600040101010101"/>
              </a:rPr>
              <a:t>文本样式</a:t>
            </a:r>
            <a:r>
              <a:rPr lang="en-US" altLang="zh-CN">
                <a:ea typeface="阿里巴巴普惠体" panose="00020600040101010101"/>
              </a:rPr>
              <a:t>1</a:t>
            </a: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字体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字号大小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字体粗细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en-US" altLang="zh-CN">
                <a:ea typeface="阿里巴巴普惠体" panose="00020600040101010101"/>
              </a:rPr>
              <a:t>font</a:t>
            </a:r>
            <a:r>
              <a:rPr lang="zh-CN" altLang="en-US">
                <a:ea typeface="阿里巴巴普惠体" panose="00020600040101010101"/>
              </a:rPr>
              <a:t>复合属性写法</a:t>
            </a:r>
            <a:endParaRPr lang="en-US" altLang="zh-CN">
              <a:ea typeface="阿里巴巴普惠体" panose="00020600040101010101"/>
            </a:endParaRPr>
          </a:p>
          <a:p>
            <a:pPr marL="358775" indent="-266700"/>
            <a:r>
              <a:rPr lang="zh-CN" altLang="en-US" dirty="0">
                <a:ea typeface="阿里巴巴普惠体" panose="00020600040101010101"/>
              </a:rPr>
              <a:t>文本样式</a:t>
            </a:r>
            <a:r>
              <a:rPr lang="en-US" altLang="zh-CN">
                <a:ea typeface="阿里巴巴普惠体" panose="00020600040101010101"/>
              </a:rPr>
              <a:t>2</a:t>
            </a: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文本</a:t>
            </a:r>
            <a:r>
              <a:rPr lang="zh-CN" altLang="en-US" dirty="0">
                <a:ea typeface="阿里巴巴普惠体" panose="00020600040101010101"/>
              </a:rPr>
              <a:t>颜色（三种颜色类型）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文本</a:t>
            </a:r>
            <a:r>
              <a:rPr lang="zh-CN" altLang="en-US" dirty="0">
                <a:ea typeface="阿里巴巴普惠体" panose="00020600040101010101"/>
              </a:rPr>
              <a:t>装饰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文本</a:t>
            </a:r>
            <a:r>
              <a:rPr lang="zh-CN" altLang="en-US" dirty="0">
                <a:ea typeface="阿里巴巴普惠体" panose="00020600040101010101"/>
              </a:rPr>
              <a:t>缩进（长度单位）</a:t>
            </a:r>
            <a:endParaRPr lang="en-US" altLang="zh-CN">
              <a:ea typeface="阿里巴巴普惠体" panose="00020600040101010101"/>
            </a:endParaRPr>
          </a:p>
          <a:p>
            <a:pPr marL="628650" lvl="1" indent="-268288">
              <a:buFont typeface="Wingdings" panose="05000000000000000000" pitchFamily="2" charset="2"/>
              <a:buChar char="Ø"/>
            </a:pPr>
            <a:r>
              <a:rPr lang="zh-CN" altLang="en-US">
                <a:ea typeface="阿里巴巴普惠体" panose="00020600040101010101"/>
              </a:rPr>
              <a:t>文本</a:t>
            </a:r>
            <a:r>
              <a:rPr lang="zh-CN" altLang="en-US" dirty="0">
                <a:ea typeface="阿里巴巴普惠体" panose="00020600040101010101"/>
              </a:rPr>
              <a:t>行高</a:t>
            </a:r>
            <a:endParaRPr lang="en-US" altLang="zh-CN">
              <a:ea typeface="阿里巴巴普惠体" panose="00020600040101010101"/>
            </a:endParaRPr>
          </a:p>
          <a:p>
            <a:pPr marL="358775" indent="-266700"/>
            <a:r>
              <a:rPr lang="zh-CN" altLang="en-US" b="1">
                <a:solidFill>
                  <a:srgbClr val="C00000"/>
                </a:solidFill>
                <a:ea typeface="阿里巴巴普惠体" panose="00020600040101010101"/>
              </a:rPr>
              <a:t>背景</a:t>
            </a:r>
            <a:r>
              <a:rPr lang="zh-CN" altLang="en-US" b="1" dirty="0">
                <a:solidFill>
                  <a:srgbClr val="C00000"/>
                </a:solidFill>
                <a:ea typeface="阿里巴巴普惠体" panose="00020600040101010101"/>
              </a:rPr>
              <a:t>颜色 和 背景图片</a:t>
            </a:r>
            <a:endParaRPr lang="en-US" altLang="zh-CN" b="1" dirty="0">
              <a:solidFill>
                <a:srgbClr val="C00000"/>
              </a:solidFill>
              <a:ea typeface="阿里巴巴普惠体" panose="00020600040101010101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>
              <a:ea typeface="阿里巴巴普惠体" panose="00020600040101010101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24EA1-92C0-4562-8995-26594C31D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658" y="2281850"/>
            <a:ext cx="6930052" cy="29463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1197FD-D930-4C4D-8003-4FD05AFC5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658" y="5466179"/>
            <a:ext cx="6930052" cy="102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2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2459181" cy="517190"/>
          </a:xfrm>
        </p:spPr>
        <p:txBody>
          <a:bodyPr/>
          <a:lstStyle/>
          <a:p>
            <a:r>
              <a:rPr lang="en-US" altLang="zh-CN"/>
              <a:t>4.11 </a:t>
            </a:r>
            <a:r>
              <a:rPr lang="zh-CN" altLang="en-US"/>
              <a:t>背景颜色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199" y="1989139"/>
            <a:ext cx="6809509" cy="258286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>
                <a:ea typeface="阿里巴巴普惠体" panose="00020600040101010101"/>
              </a:rPr>
              <a:t>background-color </a:t>
            </a:r>
            <a:r>
              <a:rPr lang="zh-CN" altLang="en-US">
                <a:ea typeface="阿里巴巴普惠体" panose="00020600040101010101"/>
              </a:rPr>
              <a:t>属性：设置标签背景色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语法：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>
              <a:ea typeface="阿里巴巴普惠体" panose="00020600040101010101"/>
            </a:endParaRPr>
          </a:p>
          <a:p>
            <a:pPr marL="0" indent="0">
              <a:buNone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颜色格式：</a:t>
            </a:r>
            <a:endParaRPr lang="en-US" altLang="zh-CN">
              <a:ea typeface="阿里巴巴普惠体" panose="00020600040101010101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98D1938-AE29-4AF0-9B46-639F0A02B41F}"/>
              </a:ext>
            </a:extLst>
          </p:cNvPr>
          <p:cNvGrpSpPr/>
          <p:nvPr/>
        </p:nvGrpSpPr>
        <p:grpSpPr>
          <a:xfrm>
            <a:off x="1277945" y="2906438"/>
            <a:ext cx="3589013" cy="747662"/>
            <a:chOff x="1337942" y="4596387"/>
            <a:chExt cx="3589013" cy="747662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94D020D-5951-4E32-BF87-EE40B3CD2281}"/>
                </a:ext>
              </a:extLst>
            </p:cNvPr>
            <p:cNvSpPr/>
            <p:nvPr/>
          </p:nvSpPr>
          <p:spPr>
            <a:xfrm>
              <a:off x="1337942" y="4596387"/>
              <a:ext cx="3589013" cy="747662"/>
            </a:xfrm>
            <a:prstGeom prst="rect">
              <a:avLst/>
            </a:prstGeom>
            <a:solidFill>
              <a:srgbClr val="E6F0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B3F8608-FD67-401D-8FE2-F54365C3B138}"/>
                </a:ext>
              </a:extLst>
            </p:cNvPr>
            <p:cNvSpPr/>
            <p:nvPr/>
          </p:nvSpPr>
          <p:spPr>
            <a:xfrm>
              <a:off x="1494959" y="4605385"/>
              <a:ext cx="343199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</a:t>
              </a:r>
              <a:r>
                <a:rPr lang="en-US" altLang="zh-CN" sz="1400" b="1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background-color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#0094ff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 </a:t>
              </a: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A353701C-898D-4DB7-BDA0-74B08AC06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" t="6683" r="1461" b="6559"/>
          <a:stretch/>
        </p:blipFill>
        <p:spPr>
          <a:xfrm>
            <a:off x="1277945" y="4180653"/>
            <a:ext cx="8792245" cy="17005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8AD5E5D-6867-426D-B090-83F76CC74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323" y="1054990"/>
            <a:ext cx="2371898" cy="282465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0A86506-8CF6-41E3-ADE4-F5D66DC3B75D}"/>
              </a:ext>
            </a:extLst>
          </p:cNvPr>
          <p:cNvGrpSpPr/>
          <p:nvPr/>
        </p:nvGrpSpPr>
        <p:grpSpPr>
          <a:xfrm>
            <a:off x="6249088" y="1989139"/>
            <a:ext cx="1216242" cy="418613"/>
            <a:chOff x="6172849" y="2130623"/>
            <a:chExt cx="1216242" cy="418613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4F84E73-D390-4777-9862-1BBB21267DC9}"/>
                </a:ext>
              </a:extLst>
            </p:cNvPr>
            <p:cNvCxnSpPr>
              <a:cxnSpLocks/>
            </p:cNvCxnSpPr>
            <p:nvPr/>
          </p:nvCxnSpPr>
          <p:spPr>
            <a:xfrm>
              <a:off x="6881091" y="2327564"/>
              <a:ext cx="508000" cy="2216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DEFB70C-470E-4449-A0BB-D9262C3441F8}"/>
                </a:ext>
              </a:extLst>
            </p:cNvPr>
            <p:cNvSpPr txBox="1"/>
            <p:nvPr/>
          </p:nvSpPr>
          <p:spPr>
            <a:xfrm>
              <a:off x="6172849" y="213062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rgbClr val="C00000"/>
                  </a:solidFill>
                  <a:ea typeface="阿里巴巴普惠体" panose="00020600040101010101"/>
                </a:rPr>
                <a:t>背景色</a:t>
              </a:r>
              <a:endParaRPr lang="zh-CN" altLang="en-US" sz="14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B4984D4-3B43-4337-9510-C249ED7F523F}"/>
              </a:ext>
            </a:extLst>
          </p:cNvPr>
          <p:cNvGrpSpPr/>
          <p:nvPr/>
        </p:nvGrpSpPr>
        <p:grpSpPr>
          <a:xfrm>
            <a:off x="2871803" y="6129285"/>
            <a:ext cx="5902743" cy="338554"/>
            <a:chOff x="2696312" y="6117183"/>
            <a:chExt cx="5902743" cy="33855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6CEEFD5-DEE8-4F60-AE6E-FE86187F44AC}"/>
                </a:ext>
              </a:extLst>
            </p:cNvPr>
            <p:cNvSpPr/>
            <p:nvPr/>
          </p:nvSpPr>
          <p:spPr>
            <a:xfrm>
              <a:off x="2975771" y="6117183"/>
              <a:ext cx="562328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注意：背景色是 </a:t>
              </a: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标签内容 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的 “</a:t>
              </a: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背景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”，不会覆盖 标签内容</a:t>
              </a:r>
              <a:endParaRPr lang="en-US" altLang="zh-CN" sz="160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sp>
          <p:nvSpPr>
            <p:cNvPr id="26" name="Shape 2399">
              <a:extLst>
                <a:ext uri="{FF2B5EF4-FFF2-40B4-BE49-F238E27FC236}">
                  <a16:creationId xmlns:a16="http://schemas.microsoft.com/office/drawing/2014/main" id="{227B23B9-CA8F-4443-9E81-FD0C00F9D381}"/>
                </a:ext>
              </a:extLst>
            </p:cNvPr>
            <p:cNvSpPr/>
            <p:nvPr/>
          </p:nvSpPr>
          <p:spPr>
            <a:xfrm>
              <a:off x="2696312" y="6140948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C00000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578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2459181" cy="517190"/>
          </a:xfrm>
        </p:spPr>
        <p:txBody>
          <a:bodyPr/>
          <a:lstStyle/>
          <a:p>
            <a:r>
              <a:rPr lang="en-US" altLang="zh-CN"/>
              <a:t>4.12 </a:t>
            </a:r>
            <a:r>
              <a:rPr lang="zh-CN" altLang="en-US"/>
              <a:t>背景图片</a:t>
            </a:r>
            <a:endParaRPr lang="en-US" altLang="zh-CN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533D3EEE-B126-4369-AC95-3D539C96460D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5104714" cy="352497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>
                <a:ea typeface="阿里巴巴普惠体" panose="00020600040101010101"/>
              </a:rPr>
              <a:t>background-image </a:t>
            </a:r>
            <a:r>
              <a:rPr lang="zh-CN" altLang="en-US">
                <a:ea typeface="阿里巴巴普惠体" panose="00020600040101010101"/>
              </a:rPr>
              <a:t>属性：设置标签背景图片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语法：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>
              <a:ea typeface="阿里巴巴普惠体" panose="00020600040101010101"/>
            </a:endParaRPr>
          </a:p>
          <a:p>
            <a:pPr marL="0" indent="0">
              <a:buNone/>
            </a:pP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支持图片格式：</a:t>
            </a:r>
            <a:r>
              <a:rPr lang="en-US" altLang="zh-CN">
                <a:ea typeface="阿里巴巴普惠体" panose="00020600040101010101"/>
              </a:rPr>
              <a:t> </a:t>
            </a:r>
          </a:p>
          <a:p>
            <a:pPr marL="534988" lvl="1" indent="-174625">
              <a:buFontTx/>
              <a:buChar char="-"/>
            </a:pPr>
            <a:r>
              <a:rPr lang="en-US" altLang="zh-CN">
                <a:ea typeface="阿里巴巴普惠体" panose="00020600040101010101"/>
              </a:rPr>
              <a:t>.gif </a:t>
            </a:r>
          </a:p>
          <a:p>
            <a:pPr marL="534988" lvl="1" indent="-174625">
              <a:buFontTx/>
              <a:buChar char="-"/>
            </a:pPr>
            <a:r>
              <a:rPr lang="en-US" altLang="zh-CN">
                <a:ea typeface="阿里巴巴普惠体" panose="00020600040101010101"/>
              </a:rPr>
              <a:t>.jpg </a:t>
            </a:r>
          </a:p>
          <a:p>
            <a:pPr marL="534988" lvl="1" indent="-174625">
              <a:buFontTx/>
              <a:buChar char="-"/>
            </a:pPr>
            <a:r>
              <a:rPr lang="en-US" altLang="zh-CN">
                <a:ea typeface="阿里巴巴普惠体" panose="00020600040101010101"/>
              </a:rPr>
              <a:t>.png </a:t>
            </a:r>
          </a:p>
          <a:p>
            <a:pPr marL="5349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等主流格式</a:t>
            </a:r>
            <a:endParaRPr lang="en-US" altLang="zh-CN">
              <a:ea typeface="阿里巴巴普惠体" panose="00020600040101010101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98D1938-AE29-4AF0-9B46-639F0A02B41F}"/>
              </a:ext>
            </a:extLst>
          </p:cNvPr>
          <p:cNvGrpSpPr/>
          <p:nvPr/>
        </p:nvGrpSpPr>
        <p:grpSpPr>
          <a:xfrm>
            <a:off x="1270688" y="2840800"/>
            <a:ext cx="3589013" cy="747662"/>
            <a:chOff x="1337942" y="4596387"/>
            <a:chExt cx="3589013" cy="747662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94D020D-5951-4E32-BF87-EE40B3CD2281}"/>
                </a:ext>
              </a:extLst>
            </p:cNvPr>
            <p:cNvSpPr/>
            <p:nvPr/>
          </p:nvSpPr>
          <p:spPr>
            <a:xfrm>
              <a:off x="1337942" y="4596387"/>
              <a:ext cx="3589013" cy="747662"/>
            </a:xfrm>
            <a:prstGeom prst="rect">
              <a:avLst/>
            </a:prstGeom>
            <a:solidFill>
              <a:srgbClr val="E6F0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B3F8608-FD67-401D-8FE2-F54365C3B138}"/>
                </a:ext>
              </a:extLst>
            </p:cNvPr>
            <p:cNvSpPr/>
            <p:nvPr/>
          </p:nvSpPr>
          <p:spPr>
            <a:xfrm>
              <a:off x="1337942" y="4605385"/>
              <a:ext cx="358901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</a:t>
              </a:r>
              <a:r>
                <a:rPr lang="en-US" altLang="zh-CN" sz="1400" b="1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background-image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url(bg.gif)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 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52990134-491F-485F-9B45-A1283E18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888" y="1568541"/>
            <a:ext cx="1646063" cy="22176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01D0C8-73E1-410A-B8B2-A6E3042A1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926" y="2159737"/>
            <a:ext cx="3367266" cy="794167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80E1FFE1-A54B-4804-88FA-B53D980A5B57}"/>
              </a:ext>
            </a:extLst>
          </p:cNvPr>
          <p:cNvGrpSpPr/>
          <p:nvPr/>
        </p:nvGrpSpPr>
        <p:grpSpPr>
          <a:xfrm>
            <a:off x="2862566" y="5969101"/>
            <a:ext cx="5902743" cy="338554"/>
            <a:chOff x="2696312" y="6117183"/>
            <a:chExt cx="5902743" cy="33855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EC746B6-2097-47E4-8257-520C2172A98A}"/>
                </a:ext>
              </a:extLst>
            </p:cNvPr>
            <p:cNvSpPr/>
            <p:nvPr/>
          </p:nvSpPr>
          <p:spPr>
            <a:xfrm>
              <a:off x="2975771" y="6117183"/>
              <a:ext cx="562328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注意：背景图 小于 标签大小时，浏览器默认会重复显示图片</a:t>
              </a:r>
              <a:endParaRPr lang="en-US" altLang="zh-CN" sz="160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sp>
          <p:nvSpPr>
            <p:cNvPr id="13" name="Shape 2399">
              <a:extLst>
                <a:ext uri="{FF2B5EF4-FFF2-40B4-BE49-F238E27FC236}">
                  <a16:creationId xmlns:a16="http://schemas.microsoft.com/office/drawing/2014/main" id="{30B26F0F-FFEF-456A-96A3-79800F2CA3E7}"/>
                </a:ext>
              </a:extLst>
            </p:cNvPr>
            <p:cNvSpPr/>
            <p:nvPr/>
          </p:nvSpPr>
          <p:spPr>
            <a:xfrm>
              <a:off x="2696312" y="6140948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C00000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2995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  <a:r>
              <a:rPr lang="en-US" altLang="zh-CN"/>
              <a:t>.</a:t>
            </a:r>
            <a:r>
              <a:rPr lang="zh-CN" altLang="en-US"/>
              <a:t>文本样式</a:t>
            </a:r>
            <a:r>
              <a:rPr lang="en-US" altLang="zh-CN"/>
              <a:t>2.</a:t>
            </a:r>
            <a:r>
              <a:rPr lang="zh-CN" altLang="en-US"/>
              <a:t>小结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7779326" cy="517190"/>
          </a:xfrm>
        </p:spPr>
        <p:txBody>
          <a:bodyPr/>
          <a:lstStyle/>
          <a:p>
            <a:r>
              <a:rPr lang="zh-CN" altLang="en-US"/>
              <a:t>目标：掌握 </a:t>
            </a:r>
            <a:r>
              <a:rPr lang="en-US" altLang="zh-CN"/>
              <a:t>CSS </a:t>
            </a:r>
            <a:r>
              <a:rPr lang="zh-CN" altLang="en-US"/>
              <a:t>常见样式属性，能熟练设置文本样式</a:t>
            </a:r>
            <a:endParaRPr lang="en-US" altLang="zh-CN"/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CD153ED5-968C-4775-B65E-0D062040E34D}"/>
              </a:ext>
            </a:extLst>
          </p:cNvPr>
          <p:cNvSpPr>
            <a:spLocks noGrp="1"/>
          </p:cNvSpPr>
          <p:nvPr/>
        </p:nvSpPr>
        <p:spPr>
          <a:xfrm>
            <a:off x="1207654" y="4994726"/>
            <a:ext cx="8926218" cy="15520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+mj-ea"/>
              <a:buNone/>
              <a:defRPr sz="105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lt"/>
              <a:buAutoNum type="arabicPeriod"/>
              <a:defRPr sz="1400" b="0" i="0" kern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28700" indent="-3429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+mj-ea"/>
              <a:buAutoNum type="circleNumDbPlain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050" b="0" i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>
                <a:solidFill>
                  <a:srgbClr val="C00000"/>
                </a:solidFill>
                <a:ea typeface="阿里巴巴普惠体" panose="00020600040101010101"/>
                <a:sym typeface="+mn-ea"/>
              </a:rPr>
              <a:t>提问： </a:t>
            </a:r>
            <a:endParaRPr lang="en-US" altLang="zh-CN" sz="1600" b="1">
              <a:solidFill>
                <a:srgbClr val="C00000"/>
              </a:solidFill>
              <a:ea typeface="阿里巴巴普惠体" panose="00020600040101010101"/>
              <a:sym typeface="+mn-ea"/>
            </a:endParaRPr>
          </a:p>
          <a:p>
            <a:pPr marL="720725" lvl="1" indent="-358775">
              <a:buFont typeface="Wingdings" panose="05000000000000000000" pitchFamily="2" charset="2"/>
              <a:buChar char="Ø"/>
              <a:tabLst>
                <a:tab pos="720725" algn="l"/>
              </a:tabLst>
            </a:pPr>
            <a:r>
              <a:rPr lang="zh-CN" altLang="en-US" sz="1600">
                <a:solidFill>
                  <a:schemeClr val="tx1"/>
                </a:solidFill>
                <a:ea typeface="阿里巴巴普惠体" panose="00020600040101010101"/>
                <a:sym typeface="+mn-ea"/>
              </a:rPr>
              <a:t>网页中的长度单位 有哪几种常见的？</a:t>
            </a:r>
            <a:endParaRPr lang="en-US" altLang="zh-CN" sz="1600" dirty="0">
              <a:solidFill>
                <a:schemeClr val="tx1"/>
              </a:solidFill>
              <a:ea typeface="阿里巴巴普惠体" panose="00020600040101010101"/>
              <a:sym typeface="+mn-ea"/>
            </a:endParaRPr>
          </a:p>
          <a:p>
            <a:pPr marL="720725" lvl="1" indent="-358775">
              <a:buFont typeface="Wingdings" panose="05000000000000000000" pitchFamily="2" charset="2"/>
              <a:buChar char="Ø"/>
              <a:tabLst>
                <a:tab pos="720725" algn="l"/>
              </a:tabLst>
            </a:pPr>
            <a:r>
              <a:rPr lang="zh-CN" altLang="en-US" sz="1600">
                <a:solidFill>
                  <a:schemeClr val="tx1"/>
                </a:solidFill>
                <a:ea typeface="阿里巴巴普惠体" panose="00020600040101010101"/>
                <a:sym typeface="+mn-ea"/>
              </a:rPr>
              <a:t>网页中的颜色表达有哪几种方式？</a:t>
            </a:r>
            <a:endParaRPr lang="zh-CN" altLang="en-US" sz="1600" dirty="0">
              <a:solidFill>
                <a:schemeClr val="tx1"/>
              </a:solidFill>
              <a:ea typeface="阿里巴巴普惠体" panose="00020600040101010101"/>
              <a:sym typeface="+mn-ea"/>
            </a:endParaRPr>
          </a:p>
        </p:txBody>
      </p:sp>
      <p:sp>
        <p:nvSpPr>
          <p:cNvPr id="24" name="Shape 2400">
            <a:extLst>
              <a:ext uri="{FF2B5EF4-FFF2-40B4-BE49-F238E27FC236}">
                <a16:creationId xmlns:a16="http://schemas.microsoft.com/office/drawing/2014/main" id="{B30ACF96-3514-4B32-8FF0-0EC365BCA87F}"/>
              </a:ext>
            </a:extLst>
          </p:cNvPr>
          <p:cNvSpPr/>
          <p:nvPr/>
        </p:nvSpPr>
        <p:spPr>
          <a:xfrm>
            <a:off x="981832" y="511557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17F834-DBB5-4D7A-BCAB-DD415C46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4673"/>
            <a:ext cx="8795563" cy="26334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E5A4760-4D81-4FFA-AE6E-7A5854DFD3B7}"/>
              </a:ext>
            </a:extLst>
          </p:cNvPr>
          <p:cNvSpPr txBox="1"/>
          <p:nvPr/>
        </p:nvSpPr>
        <p:spPr>
          <a:xfrm>
            <a:off x="5341620" y="5379860"/>
            <a:ext cx="97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ea typeface="阿里巴巴普惠体" panose="00020600040101010101"/>
              </a:rPr>
              <a:t>( px 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、</a:t>
            </a:r>
            <a:r>
              <a:rPr lang="en-US" altLang="zh-CN" sz="1400">
                <a:solidFill>
                  <a:srgbClr val="C00000"/>
                </a:solidFill>
                <a:ea typeface="阿里巴巴普惠体" panose="00020600040101010101"/>
              </a:rPr>
              <a:t>em )</a:t>
            </a:r>
            <a:endParaRPr lang="zh-CN" altLang="en-US" sz="14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1EA1D1-1765-437D-A0DF-9172EB8643AD}"/>
              </a:ext>
            </a:extLst>
          </p:cNvPr>
          <p:cNvSpPr txBox="1"/>
          <p:nvPr/>
        </p:nvSpPr>
        <p:spPr>
          <a:xfrm>
            <a:off x="5052060" y="5670795"/>
            <a:ext cx="113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ea typeface="阿里巴巴普惠体" panose="00020600040101010101"/>
              </a:rPr>
              <a:t>( 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颜色名</a:t>
            </a:r>
            <a:r>
              <a:rPr lang="en-US" altLang="zh-CN" sz="1400">
                <a:solidFill>
                  <a:srgbClr val="C00000"/>
                </a:solidFill>
                <a:ea typeface="阿里巴巴普惠体" panose="00020600040101010101"/>
              </a:rPr>
              <a:t>-red </a:t>
            </a:r>
            <a:endParaRPr lang="zh-CN" altLang="en-US" sz="14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2E563B-7157-4549-A2A1-DA78BC10B7F6}"/>
              </a:ext>
            </a:extLst>
          </p:cNvPr>
          <p:cNvSpPr txBox="1"/>
          <p:nvPr/>
        </p:nvSpPr>
        <p:spPr>
          <a:xfrm>
            <a:off x="6096000" y="5670795"/>
            <a:ext cx="1729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、十六进制</a:t>
            </a:r>
            <a:r>
              <a:rPr lang="en-US" altLang="zh-CN" sz="1400">
                <a:solidFill>
                  <a:srgbClr val="C00000"/>
                </a:solidFill>
                <a:ea typeface="阿里巴巴普惠体" panose="00020600040101010101"/>
              </a:rPr>
              <a:t>- #0094ff</a:t>
            </a:r>
            <a:endParaRPr lang="zh-CN" altLang="en-US" sz="14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97D644-9F61-4EDE-BB82-7A8E6B753DE7}"/>
              </a:ext>
            </a:extLst>
          </p:cNvPr>
          <p:cNvSpPr txBox="1"/>
          <p:nvPr/>
        </p:nvSpPr>
        <p:spPr>
          <a:xfrm>
            <a:off x="7760606" y="5670795"/>
            <a:ext cx="2008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、</a:t>
            </a:r>
            <a:r>
              <a:rPr lang="en-US" altLang="zh-CN" sz="1400">
                <a:solidFill>
                  <a:srgbClr val="C00000"/>
                </a:solidFill>
                <a:ea typeface="阿里巴巴普惠体" panose="00020600040101010101"/>
              </a:rPr>
              <a:t>rgb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色 </a:t>
            </a:r>
            <a:r>
              <a:rPr lang="en-US" altLang="zh-CN" sz="1400">
                <a:solidFill>
                  <a:srgbClr val="C00000"/>
                </a:solidFill>
                <a:ea typeface="阿里巴巴普惠体" panose="00020600040101010101"/>
              </a:rPr>
              <a:t>- reg(255,128,0)</a:t>
            </a:r>
            <a:endParaRPr lang="zh-CN" altLang="en-US" sz="14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018076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" grpId="0"/>
      <p:bldP spid="9" grpId="0"/>
      <p:bldP spid="10" grpId="0"/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en-US" altLang="zh-CN"/>
              <a:t>.CSS </a:t>
            </a:r>
            <a:r>
              <a:rPr lang="zh-CN" altLang="en-US"/>
              <a:t>常见样式属性</a:t>
            </a:r>
            <a:r>
              <a:rPr lang="en-US" altLang="zh-CN"/>
              <a:t>.</a:t>
            </a:r>
            <a:r>
              <a:rPr lang="zh-CN" altLang="en-US"/>
              <a:t>文本样式</a:t>
            </a:r>
            <a:r>
              <a:rPr lang="en-US" altLang="zh-CN"/>
              <a:t>2.</a:t>
            </a:r>
            <a:r>
              <a:rPr lang="zh-CN" altLang="en-US"/>
              <a:t>小结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7779326" cy="517190"/>
          </a:xfrm>
        </p:spPr>
        <p:txBody>
          <a:bodyPr/>
          <a:lstStyle/>
          <a:p>
            <a:r>
              <a:rPr lang="zh-CN" altLang="en-US"/>
              <a:t>目标：掌握 </a:t>
            </a:r>
            <a:r>
              <a:rPr lang="en-US" altLang="zh-CN"/>
              <a:t>CSS </a:t>
            </a:r>
            <a:r>
              <a:rPr lang="zh-CN" altLang="en-US"/>
              <a:t>常见样式属性，能熟练设置文本样式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3EBD3A-5CB4-41A1-A5E9-F13C47B20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34" y="1905809"/>
            <a:ext cx="8771021" cy="128908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4971F358-44E3-4CCC-955E-C54ED5C71E06}"/>
              </a:ext>
            </a:extLst>
          </p:cNvPr>
          <p:cNvGrpSpPr/>
          <p:nvPr/>
        </p:nvGrpSpPr>
        <p:grpSpPr>
          <a:xfrm>
            <a:off x="1287182" y="4133107"/>
            <a:ext cx="3589013" cy="747662"/>
            <a:chOff x="1337942" y="4596387"/>
            <a:chExt cx="3589013" cy="74766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A0967FC-C419-4048-8747-4AE6D4E90E84}"/>
                </a:ext>
              </a:extLst>
            </p:cNvPr>
            <p:cNvSpPr/>
            <p:nvPr/>
          </p:nvSpPr>
          <p:spPr>
            <a:xfrm>
              <a:off x="1337942" y="4596387"/>
              <a:ext cx="3589013" cy="747662"/>
            </a:xfrm>
            <a:prstGeom prst="rect">
              <a:avLst/>
            </a:prstGeom>
            <a:solidFill>
              <a:srgbClr val="E6F0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76104E2-1DF4-4418-BAFE-32718E5A2635}"/>
                </a:ext>
              </a:extLst>
            </p:cNvPr>
            <p:cNvSpPr/>
            <p:nvPr/>
          </p:nvSpPr>
          <p:spPr>
            <a:xfrm>
              <a:off x="1494959" y="4605385"/>
              <a:ext cx="343199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</a:t>
              </a:r>
              <a:r>
                <a:rPr lang="en-US" altLang="zh-CN" sz="1400" b="1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background-color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#0094ff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 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68FF5CA-D8BD-4628-B598-CFFD3A068829}"/>
              </a:ext>
            </a:extLst>
          </p:cNvPr>
          <p:cNvGrpSpPr/>
          <p:nvPr/>
        </p:nvGrpSpPr>
        <p:grpSpPr>
          <a:xfrm>
            <a:off x="6710906" y="4133107"/>
            <a:ext cx="3589013" cy="747662"/>
            <a:chOff x="1337942" y="4596387"/>
            <a:chExt cx="3589013" cy="74766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E33D82D-2930-416B-84F5-23A3A91A4260}"/>
                </a:ext>
              </a:extLst>
            </p:cNvPr>
            <p:cNvSpPr/>
            <p:nvPr/>
          </p:nvSpPr>
          <p:spPr>
            <a:xfrm>
              <a:off x="1337942" y="4596387"/>
              <a:ext cx="3589013" cy="747662"/>
            </a:xfrm>
            <a:prstGeom prst="rect">
              <a:avLst/>
            </a:prstGeom>
            <a:solidFill>
              <a:srgbClr val="E6F0FF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02BA754-1AC1-47BC-B1C2-0DF642939E94}"/>
                </a:ext>
              </a:extLst>
            </p:cNvPr>
            <p:cNvSpPr/>
            <p:nvPr/>
          </p:nvSpPr>
          <p:spPr>
            <a:xfrm>
              <a:off x="1337942" y="4605385"/>
              <a:ext cx="358901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 </a:t>
              </a:r>
              <a:r>
                <a:rPr lang="en-US" altLang="zh-CN" sz="1400" b="1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background-image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4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url(bg.gif)</a:t>
              </a:r>
              <a:r>
                <a:rPr lang="en-US" altLang="zh-CN" sz="1400" b="1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 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CEAED9C-9484-4DE0-BEF5-11D77539ACDB}"/>
              </a:ext>
            </a:extLst>
          </p:cNvPr>
          <p:cNvGrpSpPr/>
          <p:nvPr/>
        </p:nvGrpSpPr>
        <p:grpSpPr>
          <a:xfrm>
            <a:off x="3015319" y="5270926"/>
            <a:ext cx="5902743" cy="830997"/>
            <a:chOff x="2696312" y="6117183"/>
            <a:chExt cx="5902743" cy="83099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C2A113B-B327-48F6-A704-5D2DBC342D0D}"/>
                </a:ext>
              </a:extLst>
            </p:cNvPr>
            <p:cNvSpPr/>
            <p:nvPr/>
          </p:nvSpPr>
          <p:spPr>
            <a:xfrm>
              <a:off x="2975771" y="6117183"/>
              <a:ext cx="562328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注意：</a:t>
              </a:r>
              <a:endParaRPr lang="en-US" altLang="zh-CN" sz="1600">
                <a:solidFill>
                  <a:srgbClr val="C00000"/>
                </a:solidFill>
                <a:ea typeface="阿里巴巴普惠体" panose="00020600040101010101"/>
              </a:endParaRPr>
            </a:p>
            <a:p>
              <a:r>
                <a:rPr lang="en-US" altLang="zh-CN" sz="1600">
                  <a:solidFill>
                    <a:srgbClr val="C00000"/>
                  </a:solidFill>
                  <a:ea typeface="阿里巴巴普惠体" panose="00020600040101010101"/>
                </a:rPr>
                <a:t>1.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背景      是 </a:t>
              </a: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标签内容 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的 “</a:t>
              </a: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背景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”，不会覆盖 标签内容</a:t>
              </a:r>
              <a:endParaRPr lang="en-US" altLang="zh-CN" sz="1600">
                <a:solidFill>
                  <a:srgbClr val="C00000"/>
                </a:solidFill>
                <a:ea typeface="阿里巴巴普惠体" panose="00020600040101010101"/>
              </a:endParaRPr>
            </a:p>
            <a:p>
              <a:r>
                <a:rPr lang="en-US" altLang="zh-CN" sz="1600">
                  <a:solidFill>
                    <a:srgbClr val="C00000"/>
                  </a:solidFill>
                  <a:ea typeface="阿里巴巴普惠体" panose="00020600040101010101"/>
                </a:rPr>
                <a:t>2.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背景图 小于 标签大小时，浏览器默认会重复显示图片</a:t>
              </a:r>
              <a:endParaRPr lang="en-US" altLang="zh-CN" sz="160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sp>
          <p:nvSpPr>
            <p:cNvPr id="20" name="Shape 2399">
              <a:extLst>
                <a:ext uri="{FF2B5EF4-FFF2-40B4-BE49-F238E27FC236}">
                  <a16:creationId xmlns:a16="http://schemas.microsoft.com/office/drawing/2014/main" id="{1871D239-0511-4762-8D87-0A6C56738CCE}"/>
                </a:ext>
              </a:extLst>
            </p:cNvPr>
            <p:cNvSpPr/>
            <p:nvPr/>
          </p:nvSpPr>
          <p:spPr>
            <a:xfrm>
              <a:off x="2696312" y="6140948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C00000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251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CSS </a:t>
            </a:r>
            <a:r>
              <a:rPr lang="zh-CN" altLang="en-US"/>
              <a:t>介绍</a:t>
            </a:r>
            <a:endParaRPr lang="en-US" altLang="zh-CN"/>
          </a:p>
          <a:p>
            <a:r>
              <a:rPr lang="en-US" altLang="zh-CN"/>
              <a:t>CSS </a:t>
            </a:r>
            <a:r>
              <a:rPr lang="zh-CN" altLang="en-US"/>
              <a:t>语法规则</a:t>
            </a:r>
            <a:endParaRPr lang="en-US" altLang="zh-CN"/>
          </a:p>
          <a:p>
            <a:r>
              <a:rPr lang="en-US" altLang="zh-CN"/>
              <a:t>CSS </a:t>
            </a:r>
            <a:r>
              <a:rPr lang="zh-CN" altLang="en-US"/>
              <a:t>选择器</a:t>
            </a:r>
            <a:endParaRPr lang="en-US" altLang="zh-CN"/>
          </a:p>
          <a:p>
            <a:r>
              <a:rPr lang="en-US" altLang="zh-CN"/>
              <a:t>CSS </a:t>
            </a:r>
            <a:r>
              <a:rPr lang="zh-CN" altLang="en-US"/>
              <a:t>常见样式属性</a:t>
            </a:r>
            <a:endParaRPr lang="en-US" altLang="zh-CN"/>
          </a:p>
          <a:p>
            <a:r>
              <a:rPr lang="zh-CN" altLang="en-US" b="1">
                <a:solidFill>
                  <a:srgbClr val="C00000"/>
                </a:solidFill>
              </a:rPr>
              <a:t>盒子模型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168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五</a:t>
            </a:r>
            <a:r>
              <a:rPr lang="en-US" altLang="zh-CN"/>
              <a:t>.</a:t>
            </a:r>
            <a:r>
              <a:rPr lang="zh-CN" altLang="en-US"/>
              <a:t>盒子模型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目标：了解 </a:t>
            </a:r>
            <a:r>
              <a:rPr lang="en-US" altLang="zh-CN"/>
              <a:t>CSS </a:t>
            </a:r>
            <a:r>
              <a:rPr lang="zh-CN" altLang="en-US"/>
              <a:t>盒子模型的构成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2703679" cy="2210722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边框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内容宽高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内边距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外边距</a:t>
            </a:r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E5B934-770E-4224-B432-21F493915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609" y="1983223"/>
            <a:ext cx="6109739" cy="3294243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223FE169-EC08-4A40-9FC3-38A244C1B99F}"/>
              </a:ext>
            </a:extLst>
          </p:cNvPr>
          <p:cNvSpPr/>
          <p:nvPr/>
        </p:nvSpPr>
        <p:spPr>
          <a:xfrm>
            <a:off x="5223710" y="1486704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Fira Code,Consolas,  Courier New"/>
                <a:ea typeface="阿里巴巴普惠体" panose="00020600040101010101"/>
              </a:rPr>
              <a:t>盒子：</a:t>
            </a:r>
            <a:r>
              <a:rPr lang="zh-CN" altLang="en-US">
                <a:solidFill>
                  <a:srgbClr val="C00000"/>
                </a:solidFill>
                <a:latin typeface="Fira Code,Consolas,  Courier New"/>
                <a:ea typeface="阿里巴巴普惠体" panose="00020600040101010101"/>
              </a:rPr>
              <a:t>每个</a:t>
            </a:r>
            <a:r>
              <a:rPr lang="zh-CN" altLang="en-US" b="1">
                <a:solidFill>
                  <a:srgbClr val="C00000"/>
                </a:solidFill>
                <a:latin typeface="Fira Code,Consolas,  Courier New"/>
                <a:ea typeface="阿里巴巴普惠体" panose="00020600040101010101"/>
              </a:rPr>
              <a:t>标签</a:t>
            </a:r>
            <a:r>
              <a:rPr lang="zh-CN" altLang="en-US">
                <a:solidFill>
                  <a:srgbClr val="C00000"/>
                </a:solidFill>
                <a:latin typeface="Fira Code,Consolas,  Courier New"/>
                <a:ea typeface="阿里巴巴普惠体" panose="00020600040101010101"/>
              </a:rPr>
              <a:t>在页面上可以看成是一个</a:t>
            </a:r>
            <a:r>
              <a:rPr lang="zh-CN" altLang="en-US" b="1">
                <a:solidFill>
                  <a:srgbClr val="C00000"/>
                </a:solidFill>
                <a:latin typeface="Fira Code,Consolas,  Courier New"/>
                <a:ea typeface="阿里巴巴普惠体" panose="00020600040101010101"/>
              </a:rPr>
              <a:t>“盒子”</a:t>
            </a:r>
          </a:p>
        </p:txBody>
      </p:sp>
    </p:spTree>
    <p:extLst>
      <p:ext uri="{BB962C8B-B14F-4D97-AF65-F5344CB8AC3E}">
        <p14:creationId xmlns:p14="http://schemas.microsoft.com/office/powerpoint/2010/main" val="1120974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五</a:t>
            </a:r>
            <a:r>
              <a:rPr lang="en-US" altLang="zh-CN"/>
              <a:t>.</a:t>
            </a:r>
            <a:r>
              <a:rPr lang="zh-CN" altLang="en-US"/>
              <a:t>盒子模型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目标：了解 </a:t>
            </a:r>
            <a:r>
              <a:rPr lang="en-US" altLang="zh-CN"/>
              <a:t>CSS </a:t>
            </a:r>
            <a:r>
              <a:rPr lang="zh-CN" altLang="en-US"/>
              <a:t>盒子模型的构成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2703679" cy="2210722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边框</a:t>
            </a:r>
            <a:endParaRPr lang="en-US" altLang="zh-CN" b="1">
              <a:solidFill>
                <a:srgbClr val="C00000"/>
              </a:solidFill>
            </a:endParaRP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内容宽高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内边距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外边距</a:t>
            </a:r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E5B934-770E-4224-B432-21F493915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609" y="1983223"/>
            <a:ext cx="6109739" cy="329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30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五</a:t>
            </a:r>
            <a:r>
              <a:rPr lang="en-US" altLang="zh-CN"/>
              <a:t>.</a:t>
            </a:r>
            <a:r>
              <a:rPr lang="zh-CN" altLang="en-US"/>
              <a:t>盒子模型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2376054" cy="517190"/>
          </a:xfrm>
        </p:spPr>
        <p:txBody>
          <a:bodyPr/>
          <a:lstStyle/>
          <a:p>
            <a:r>
              <a:rPr lang="en-US" altLang="zh-CN"/>
              <a:t>5.1 </a:t>
            </a:r>
            <a:r>
              <a:rPr lang="zh-CN" altLang="en-US"/>
              <a:t>边框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7779327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>
                <a:solidFill>
                  <a:srgbClr val="C00000"/>
                </a:solidFill>
                <a:latin typeface="Fira Code,Consolas,  Courier New"/>
                <a:ea typeface="阿里巴巴普惠体" panose="00020600040101010101"/>
              </a:rPr>
              <a:t>什么是盒子：</a:t>
            </a:r>
            <a:r>
              <a:rPr lang="zh-CN" altLang="en-US">
                <a:solidFill>
                  <a:srgbClr val="C00000"/>
                </a:solidFill>
                <a:latin typeface="Fira Code,Consolas,  Courier New"/>
                <a:ea typeface="阿里巴巴普惠体" panose="00020600040101010101"/>
              </a:rPr>
              <a:t>每个标签在页面上可以看成是一个“盒子”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503264-2EE8-402D-A6FB-65301A6DD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11" y="2691108"/>
            <a:ext cx="6462353" cy="348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8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五</a:t>
            </a:r>
            <a:r>
              <a:rPr lang="en-US" altLang="zh-CN"/>
              <a:t>.</a:t>
            </a:r>
            <a:r>
              <a:rPr lang="zh-CN" altLang="en-US"/>
              <a:t>盒子模型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2376054" cy="517190"/>
          </a:xfrm>
        </p:spPr>
        <p:txBody>
          <a:bodyPr/>
          <a:lstStyle/>
          <a:p>
            <a:r>
              <a:rPr lang="en-US" altLang="zh-CN"/>
              <a:t>5.1 </a:t>
            </a:r>
            <a:r>
              <a:rPr lang="zh-CN" altLang="en-US"/>
              <a:t>边框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4712855" cy="10588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边框属性：粗细、样式、颜色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边框方向：上、右、下、左</a:t>
            </a:r>
            <a:endParaRPr lang="en-US" altLang="zh-CN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503264-2EE8-402D-A6FB-65301A6DD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278" y="1889865"/>
            <a:ext cx="1914134" cy="1032061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8022A04C-BB8D-40B1-9F7C-3DB9EDE94B55}"/>
              </a:ext>
            </a:extLst>
          </p:cNvPr>
          <p:cNvGrpSpPr/>
          <p:nvPr/>
        </p:nvGrpSpPr>
        <p:grpSpPr>
          <a:xfrm>
            <a:off x="6951866" y="2293440"/>
            <a:ext cx="4190534" cy="3183724"/>
            <a:chOff x="1337941" y="4596385"/>
            <a:chExt cx="4190534" cy="3465427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3B7E843-4BE8-401E-AA8F-F47884865F3C}"/>
                </a:ext>
              </a:extLst>
            </p:cNvPr>
            <p:cNvSpPr/>
            <p:nvPr/>
          </p:nvSpPr>
          <p:spPr>
            <a:xfrm>
              <a:off x="1337942" y="4596385"/>
              <a:ext cx="4190533" cy="3465427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43EAAAB-3857-4DEE-8ED7-576908149A2C}"/>
                </a:ext>
              </a:extLst>
            </p:cNvPr>
            <p:cNvSpPr/>
            <p:nvPr/>
          </p:nvSpPr>
          <p:spPr>
            <a:xfrm>
              <a:off x="1337941" y="4623260"/>
              <a:ext cx="3233025" cy="3383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head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style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</a:p>
            <a:p>
              <a:endParaRPr lang="en-US" altLang="zh-CN" sz="1400">
                <a:solidFill>
                  <a:srgbClr val="607D8B"/>
                </a:solidFill>
                <a:latin typeface="Fira Code,Consolas,  Courier New"/>
                <a:ea typeface="阿里巴巴普惠体" panose="00020600040101010101"/>
              </a:endParaRPr>
            </a:p>
            <a:p>
              <a:endParaRPr lang="en-US" altLang="zh-CN" sz="1400">
                <a:solidFill>
                  <a:srgbClr val="607D8B"/>
                </a:solidFill>
                <a:latin typeface="Fira Code,Consolas,  Courier New"/>
                <a:ea typeface="阿里巴巴普惠体" panose="00020600040101010101"/>
              </a:endParaRPr>
            </a:p>
            <a:p>
              <a:endParaRPr lang="en-US" altLang="zh-CN" sz="1400">
                <a:solidFill>
                  <a:srgbClr val="607D8B"/>
                </a:solidFill>
                <a:latin typeface="Fira Code,Consolas,  Courier New"/>
                <a:ea typeface="阿里巴巴普惠体" panose="00020600040101010101"/>
              </a:endParaRPr>
            </a:p>
            <a:p>
              <a:endParaRPr lang="en-US" altLang="zh-CN" sz="1400">
                <a:solidFill>
                  <a:srgbClr val="607D8B"/>
                </a:solidFill>
                <a:latin typeface="Fira Code,Consolas,  Courier New"/>
                <a:ea typeface="阿里巴巴普惠体" panose="00020600040101010101"/>
              </a:endParaRPr>
            </a:p>
            <a:p>
              <a:endParaRPr lang="en-US" altLang="zh-CN" sz="1400">
                <a:solidFill>
                  <a:srgbClr val="607D8B"/>
                </a:solidFill>
                <a:latin typeface="Fira Code,Consolas,  Courier New"/>
                <a:ea typeface="阿里巴巴普惠体" panose="00020600040101010101"/>
              </a:endParaRPr>
            </a:p>
            <a:p>
              <a:endParaRPr lang="en-US" altLang="zh-CN" sz="1400">
                <a:solidFill>
                  <a:srgbClr val="607D8B"/>
                </a:solidFill>
                <a:latin typeface="Fira Code,Consolas,  Courier New"/>
                <a:ea typeface="阿里巴巴普惠体" panose="00020600040101010101"/>
              </a:endParaRPr>
            </a:p>
            <a:p>
              <a:endParaRPr lang="en-US" altLang="zh-CN" sz="1400">
                <a:solidFill>
                  <a:srgbClr val="607D8B"/>
                </a:solidFill>
                <a:latin typeface="Fira Code,Consolas,  Courier New"/>
                <a:ea typeface="阿里巴巴普惠体" panose="00020600040101010101"/>
              </a:endParaRPr>
            </a:p>
            <a:p>
              <a:endParaRPr lang="en-US" altLang="zh-CN" sz="1400">
                <a:solidFill>
                  <a:srgbClr val="607D8B"/>
                </a:solidFill>
                <a:latin typeface="Fira Code,Consolas,  Courier New"/>
                <a:ea typeface="阿里巴巴普惠体" panose="00020600040101010101"/>
              </a:endParaRPr>
            </a:p>
            <a:p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style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  <a:ea typeface="阿里巴巴普惠体" panose="00020600040101010101"/>
                </a:rPr>
                <a:t>head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7B4B362-BAA5-425D-AEFA-DD9880D8E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37" y="3048000"/>
            <a:ext cx="5011427" cy="242916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C1CFC1A-BBF6-40F6-8D99-43CAC92F441D}"/>
              </a:ext>
            </a:extLst>
          </p:cNvPr>
          <p:cNvSpPr/>
          <p:nvPr/>
        </p:nvSpPr>
        <p:spPr>
          <a:xfrm>
            <a:off x="7157597" y="2786510"/>
            <a:ext cx="39268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FF9800"/>
                </a:solidFill>
                <a:latin typeface="Fira Code,Consolas,  Courier New"/>
              </a:rPr>
              <a:t>#div1</a:t>
            </a:r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 {</a:t>
            </a:r>
          </a:p>
          <a:p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  </a:t>
            </a:r>
            <a:r>
              <a:rPr lang="en-US" altLang="zh-CN" sz="1400">
                <a:solidFill>
                  <a:srgbClr val="00BCD4"/>
                </a:solidFill>
                <a:latin typeface="Fira Code,Consolas,  Courier New"/>
              </a:rPr>
              <a:t>border-top</a:t>
            </a:r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: </a:t>
            </a: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Fira Code,Consolas,  Courier New"/>
              </a:rPr>
              <a:t>10px solid green</a:t>
            </a:r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;</a:t>
            </a:r>
          </a:p>
          <a:p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  </a:t>
            </a:r>
            <a:r>
              <a:rPr lang="en-US" altLang="zh-CN" sz="1400">
                <a:solidFill>
                  <a:srgbClr val="00BCD4"/>
                </a:solidFill>
                <a:latin typeface="Fira Code,Consolas,  Courier New"/>
              </a:rPr>
              <a:t>border-bottom</a:t>
            </a:r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: </a:t>
            </a: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Fira Code,Consolas,  Courier New"/>
              </a:rPr>
              <a:t>10px solid green</a:t>
            </a:r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;</a:t>
            </a:r>
          </a:p>
          <a:p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  </a:t>
            </a:r>
            <a:r>
              <a:rPr lang="en-US" altLang="zh-CN" sz="1400">
                <a:solidFill>
                  <a:srgbClr val="00BCD4"/>
                </a:solidFill>
                <a:latin typeface="Fira Code,Consolas,  Courier New"/>
              </a:rPr>
              <a:t>border-left</a:t>
            </a:r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: </a:t>
            </a: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Fira Code,Consolas,  Courier New"/>
              </a:rPr>
              <a:t>10px solid green</a:t>
            </a:r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;</a:t>
            </a:r>
          </a:p>
          <a:p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  </a:t>
            </a:r>
            <a:r>
              <a:rPr lang="en-US" altLang="zh-CN" sz="1400">
                <a:solidFill>
                  <a:srgbClr val="00BCD4"/>
                </a:solidFill>
                <a:latin typeface="Fira Code,Consolas,  Courier New"/>
              </a:rPr>
              <a:t>border-right</a:t>
            </a:r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: </a:t>
            </a: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Fira Code,Consolas,  Courier New"/>
              </a:rPr>
              <a:t>10px solid green</a:t>
            </a:r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;</a:t>
            </a:r>
          </a:p>
          <a:p>
            <a:r>
              <a:rPr lang="en-US" altLang="zh-CN" sz="1400">
                <a:solidFill>
                  <a:srgbClr val="9E9E9E"/>
                </a:solidFill>
                <a:latin typeface="Fira Code,Consolas,  Courier New"/>
              </a:rPr>
              <a:t>}</a:t>
            </a:r>
            <a:endParaRPr lang="en-US" altLang="zh-CN" sz="1400" b="0">
              <a:solidFill>
                <a:srgbClr val="9E9E9E"/>
              </a:solidFill>
              <a:effectLst/>
              <a:latin typeface="Fira Code,Consolas,  Courier New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6250983-3DF0-47A4-9857-EAF912B36289}"/>
              </a:ext>
            </a:extLst>
          </p:cNvPr>
          <p:cNvGrpSpPr/>
          <p:nvPr/>
        </p:nvGrpSpPr>
        <p:grpSpPr>
          <a:xfrm>
            <a:off x="7157597" y="4042306"/>
            <a:ext cx="3048000" cy="948438"/>
            <a:chOff x="7169973" y="4964680"/>
            <a:chExt cx="3048000" cy="94843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C5E5160-85C7-4EDF-8545-A4AD2F6B4141}"/>
                </a:ext>
              </a:extLst>
            </p:cNvPr>
            <p:cNvSpPr/>
            <p:nvPr/>
          </p:nvSpPr>
          <p:spPr>
            <a:xfrm>
              <a:off x="7169973" y="5174454"/>
              <a:ext cx="304800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FF9800"/>
                  </a:solidFill>
                  <a:latin typeface="Fira Code,Consolas,  Courier New"/>
                </a:rPr>
                <a:t>#div2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border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1px solid green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04B1182-07A9-49FE-B455-7C3E10CB9632}"/>
                </a:ext>
              </a:extLst>
            </p:cNvPr>
            <p:cNvSpPr/>
            <p:nvPr/>
          </p:nvSpPr>
          <p:spPr>
            <a:xfrm>
              <a:off x="7169973" y="4964680"/>
              <a:ext cx="15472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/* </a:t>
              </a:r>
              <a:r>
                <a:rPr lang="zh-CN" altLang="en-US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复合语法 *</a:t>
              </a:r>
              <a:r>
                <a:rPr lang="en-US" altLang="zh-CN" sz="14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</a:t>
              </a:r>
              <a:endParaRPr lang="zh-CN" altLang="en-US" sz="14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5F332EA-5415-4FAD-9D9E-E41F5EB69CBD}"/>
              </a:ext>
            </a:extLst>
          </p:cNvPr>
          <p:cNvCxnSpPr/>
          <p:nvPr/>
        </p:nvCxnSpPr>
        <p:spPr>
          <a:xfrm>
            <a:off x="7472218" y="4738255"/>
            <a:ext cx="25215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048FF923-FB5B-4802-B9DE-A372C7284014}"/>
              </a:ext>
            </a:extLst>
          </p:cNvPr>
          <p:cNvSpPr/>
          <p:nvPr/>
        </p:nvSpPr>
        <p:spPr>
          <a:xfrm>
            <a:off x="2999509" y="1366778"/>
            <a:ext cx="5314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C00000"/>
                </a:solidFill>
                <a:latin typeface="Fira Code,Consolas,  Courier New"/>
                <a:ea typeface="阿里巴巴普惠体" panose="00020600040101010101"/>
              </a:rPr>
              <a:t>什么是盒子：</a:t>
            </a:r>
            <a:r>
              <a:rPr lang="zh-CN" altLang="en-US" sz="1600">
                <a:solidFill>
                  <a:srgbClr val="C00000"/>
                </a:solidFill>
                <a:latin typeface="Fira Code,Consolas,  Courier New"/>
                <a:ea typeface="阿里巴巴普惠体" panose="00020600040101010101"/>
              </a:rPr>
              <a:t>每个标签在页面上可以看成是一个“盒子”</a:t>
            </a:r>
            <a:endParaRPr lang="zh-CN" altLang="en-US" sz="1600">
              <a:solidFill>
                <a:srgbClr val="C00000"/>
              </a:solidFill>
              <a:effectLst/>
              <a:latin typeface="Fira Code,Consolas,  Courier New"/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596944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</a:t>
            </a:r>
            <a:r>
              <a:rPr lang="en-US" altLang="zh-CN"/>
              <a:t>.CSS </a:t>
            </a:r>
            <a:r>
              <a:rPr lang="zh-CN" altLang="en-US"/>
              <a:t>介绍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2.CSS </a:t>
            </a:r>
            <a:r>
              <a:rPr lang="zh-CN" altLang="en-US"/>
              <a:t>网页的美容师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8"/>
            <a:ext cx="4435549" cy="20724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/>
              <a:t>CSS</a:t>
            </a:r>
            <a:r>
              <a:rPr lang="zh-CN" altLang="en-US"/>
              <a:t>：层叠样式表，简称 </a:t>
            </a:r>
            <a:r>
              <a:rPr lang="zh-CN" altLang="en-US" b="1"/>
              <a:t>样式表</a:t>
            </a:r>
            <a:endParaRPr lang="en-US" altLang="zh-CN" b="1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作用：负责给网页做 </a:t>
            </a:r>
            <a:r>
              <a:rPr lang="en-US" altLang="zh-CN" b="1">
                <a:solidFill>
                  <a:srgbClr val="C00000"/>
                </a:solidFill>
              </a:rPr>
              <a:t>"</a:t>
            </a:r>
            <a:r>
              <a:rPr lang="zh-CN" altLang="en-US" b="1">
                <a:solidFill>
                  <a:srgbClr val="C00000"/>
                </a:solidFill>
              </a:rPr>
              <a:t>美容</a:t>
            </a:r>
            <a:r>
              <a:rPr lang="en-US" altLang="zh-CN" b="1">
                <a:solidFill>
                  <a:srgbClr val="C00000"/>
                </a:solidFill>
              </a:rPr>
              <a:t>"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/>
              <a:t>HTML </a:t>
            </a:r>
            <a:r>
              <a:rPr lang="zh-CN" altLang="en-US"/>
              <a:t>和 </a:t>
            </a:r>
            <a:r>
              <a:rPr lang="en-US" altLang="zh-CN"/>
              <a:t>CSS </a:t>
            </a:r>
            <a:r>
              <a:rPr lang="zh-CN" altLang="en-US"/>
              <a:t>关系：</a:t>
            </a:r>
            <a:endParaRPr lang="en-US" altLang="zh-CN"/>
          </a:p>
          <a:p>
            <a:pPr marL="360000" lvl="1" indent="0">
              <a:buNone/>
            </a:pPr>
            <a:r>
              <a:rPr lang="zh-CN" altLang="en-US" b="1"/>
              <a:t>内容、结构</a:t>
            </a:r>
            <a:r>
              <a:rPr lang="zh-CN" altLang="en-US"/>
              <a:t>   和  </a:t>
            </a:r>
            <a:r>
              <a:rPr lang="zh-CN" altLang="en-US" b="1"/>
              <a:t>页面美化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2F9949-C7AE-4479-9EA3-C3C3132B3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951" y="1555023"/>
            <a:ext cx="6019766" cy="4800573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E0D5F01-79C4-4B55-B98E-DC94A14D8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70" y="4144761"/>
            <a:ext cx="2888472" cy="1849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7890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五</a:t>
            </a:r>
            <a:r>
              <a:rPr lang="en-US" altLang="zh-CN"/>
              <a:t>.</a:t>
            </a:r>
            <a:r>
              <a:rPr lang="zh-CN" altLang="en-US"/>
              <a:t>盒子模型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2376054" cy="517190"/>
          </a:xfrm>
        </p:spPr>
        <p:txBody>
          <a:bodyPr/>
          <a:lstStyle/>
          <a:p>
            <a:r>
              <a:rPr lang="en-US" altLang="zh-CN"/>
              <a:t>5.2 </a:t>
            </a:r>
            <a:r>
              <a:rPr lang="zh-CN" altLang="en-US"/>
              <a:t>内容宽高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3696863" cy="12066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宽和高属性</a:t>
            </a:r>
            <a:endParaRPr lang="en-US" altLang="zh-CN">
              <a:ea typeface="阿里巴巴普惠体" panose="00020600040101010101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503264-2EE8-402D-A6FB-65301A6DD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864" y="1213113"/>
            <a:ext cx="6109739" cy="3294243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B3E77FF7-E835-4C7E-BAB1-0BB1C775BF50}"/>
              </a:ext>
            </a:extLst>
          </p:cNvPr>
          <p:cNvGrpSpPr/>
          <p:nvPr/>
        </p:nvGrpSpPr>
        <p:grpSpPr>
          <a:xfrm>
            <a:off x="4673600" y="2135554"/>
            <a:ext cx="1727199" cy="1343891"/>
            <a:chOff x="3999346" y="3028801"/>
            <a:chExt cx="1727199" cy="1343891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D1527BB-6980-48D8-9CF5-A942E16D0BF8}"/>
                </a:ext>
              </a:extLst>
            </p:cNvPr>
            <p:cNvGrpSpPr/>
            <p:nvPr/>
          </p:nvGrpSpPr>
          <p:grpSpPr>
            <a:xfrm>
              <a:off x="3999346" y="3028801"/>
              <a:ext cx="1727199" cy="1343891"/>
              <a:chOff x="3999346" y="3028801"/>
              <a:chExt cx="1727199" cy="1343891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DD66A34F-B626-4E71-B1AB-9B458B573396}"/>
                  </a:ext>
                </a:extLst>
              </p:cNvPr>
              <p:cNvCxnSpPr/>
              <p:nvPr/>
            </p:nvCxnSpPr>
            <p:spPr>
              <a:xfrm flipH="1">
                <a:off x="4119418" y="3028801"/>
                <a:ext cx="1607127" cy="0"/>
              </a:xfrm>
              <a:prstGeom prst="line">
                <a:avLst/>
              </a:prstGeom>
              <a:ln w="9525" cap="flat" cmpd="sng" algn="ctr">
                <a:solidFill>
                  <a:srgbClr val="F13E39"/>
                </a:solidFill>
                <a:prstDash val="lgDash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B6AA749-741A-4B7E-9A8B-44DD2B38DD14}"/>
                  </a:ext>
                </a:extLst>
              </p:cNvPr>
              <p:cNvCxnSpPr/>
              <p:nvPr/>
            </p:nvCxnSpPr>
            <p:spPr>
              <a:xfrm flipH="1">
                <a:off x="4119418" y="4372692"/>
                <a:ext cx="1607127" cy="0"/>
              </a:xfrm>
              <a:prstGeom prst="line">
                <a:avLst/>
              </a:prstGeom>
              <a:ln w="9525" cap="flat" cmpd="sng" algn="ctr">
                <a:solidFill>
                  <a:srgbClr val="F13E39"/>
                </a:solidFill>
                <a:prstDash val="lgDash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97AEAC4-C5BC-4DF6-A483-02DF1FA49244}"/>
                  </a:ext>
                </a:extLst>
              </p:cNvPr>
              <p:cNvSpPr txBox="1"/>
              <p:nvPr/>
            </p:nvSpPr>
            <p:spPr>
              <a:xfrm>
                <a:off x="3999346" y="3555256"/>
                <a:ext cx="7117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600">
                    <a:solidFill>
                      <a:schemeClr val="accent6">
                        <a:lumMod val="75000"/>
                      </a:schemeClr>
                    </a:solidFill>
                    <a:ea typeface="阿里巴巴普惠体" panose="00020600040101010101"/>
                  </a:rPr>
                  <a:t>height</a:t>
                </a:r>
                <a:endParaRPr lang="zh-CN" altLang="en-US" sz="1600" dirty="0">
                  <a:solidFill>
                    <a:schemeClr val="accent6">
                      <a:lumMod val="75000"/>
                    </a:schemeClr>
                  </a:solidFill>
                  <a:ea typeface="阿里巴巴普惠体" panose="00020600040101010101"/>
                </a:endParaRPr>
              </a:p>
            </p:txBody>
          </p: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A389050A-5767-4EC0-9066-02BD8BC03E3A}"/>
                  </a:ext>
                </a:extLst>
              </p:cNvPr>
              <p:cNvCxnSpPr>
                <a:stCxn id="27" idx="0"/>
              </p:cNvCxnSpPr>
              <p:nvPr/>
            </p:nvCxnSpPr>
            <p:spPr>
              <a:xfrm flipH="1" flipV="1">
                <a:off x="4355212" y="3028801"/>
                <a:ext cx="1" cy="526455"/>
              </a:xfrm>
              <a:prstGeom prst="straightConnector1">
                <a:avLst/>
              </a:prstGeom>
              <a:ln>
                <a:solidFill>
                  <a:srgbClr val="F13E3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D379EE1-5214-4619-ABA1-F380E1649BE9}"/>
                </a:ext>
              </a:extLst>
            </p:cNvPr>
            <p:cNvCxnSpPr>
              <a:stCxn id="27" idx="2"/>
            </p:cNvCxnSpPr>
            <p:nvPr/>
          </p:nvCxnSpPr>
          <p:spPr>
            <a:xfrm flipH="1">
              <a:off x="4355212" y="3893810"/>
              <a:ext cx="1" cy="478882"/>
            </a:xfrm>
            <a:prstGeom prst="straightConnector1">
              <a:avLst/>
            </a:prstGeom>
            <a:ln>
              <a:solidFill>
                <a:srgbClr val="F13E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618CC2E-D8AA-4756-9D30-EA5521455E6C}"/>
              </a:ext>
            </a:extLst>
          </p:cNvPr>
          <p:cNvGrpSpPr/>
          <p:nvPr/>
        </p:nvGrpSpPr>
        <p:grpSpPr>
          <a:xfrm>
            <a:off x="6437744" y="3438247"/>
            <a:ext cx="4253346" cy="1567509"/>
            <a:chOff x="5763490" y="4331494"/>
            <a:chExt cx="4253346" cy="1567509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2F91742-ADD8-43E9-A4FB-7F293F81B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3490" y="4372694"/>
              <a:ext cx="0" cy="1526309"/>
            </a:xfrm>
            <a:prstGeom prst="line">
              <a:avLst/>
            </a:prstGeom>
            <a:ln w="9525" cap="flat" cmpd="sng" algn="ctr">
              <a:solidFill>
                <a:srgbClr val="F13E39"/>
              </a:solidFill>
              <a:prstDash val="lg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5A716FE-C0FA-4F2C-8AB1-F29C7DB03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6836" y="4331494"/>
              <a:ext cx="0" cy="1526309"/>
            </a:xfrm>
            <a:prstGeom prst="line">
              <a:avLst/>
            </a:prstGeom>
            <a:ln w="9525" cap="flat" cmpd="sng" algn="ctr">
              <a:solidFill>
                <a:srgbClr val="F13E39"/>
              </a:solidFill>
              <a:prstDash val="lg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F8B240C-34B9-4972-856D-5C6E15C10E13}"/>
                </a:ext>
              </a:extLst>
            </p:cNvPr>
            <p:cNvSpPr txBox="1"/>
            <p:nvPr/>
          </p:nvSpPr>
          <p:spPr>
            <a:xfrm>
              <a:off x="7615382" y="5519249"/>
              <a:ext cx="66236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>
                  <a:solidFill>
                    <a:srgbClr val="0000C4"/>
                  </a:solidFill>
                  <a:ea typeface="阿里巴巴普惠体" panose="00020600040101010101"/>
                </a:rPr>
                <a:t>width</a:t>
              </a:r>
              <a:endParaRPr lang="zh-CN" altLang="en-US" sz="1600" dirty="0">
                <a:solidFill>
                  <a:srgbClr val="0000C4"/>
                </a:solidFill>
                <a:ea typeface="阿里巴巴普惠体" panose="00020600040101010101"/>
              </a:endParaRP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98D1A2D6-F1C9-4F78-AAB7-C45A450F09F3}"/>
                </a:ext>
              </a:extLst>
            </p:cNvPr>
            <p:cNvCxnSpPr>
              <a:stCxn id="34" idx="1"/>
            </p:cNvCxnSpPr>
            <p:nvPr/>
          </p:nvCxnSpPr>
          <p:spPr>
            <a:xfrm flipH="1">
              <a:off x="5763490" y="5688526"/>
              <a:ext cx="1851892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23A67062-A130-404A-96BD-1018EBB72B40}"/>
                </a:ext>
              </a:extLst>
            </p:cNvPr>
            <p:cNvCxnSpPr>
              <a:stCxn id="34" idx="3"/>
            </p:cNvCxnSpPr>
            <p:nvPr/>
          </p:nvCxnSpPr>
          <p:spPr>
            <a:xfrm>
              <a:off x="8277743" y="5688526"/>
              <a:ext cx="1739093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0893F81-E999-4095-987D-17B742D3A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784" y="2552096"/>
            <a:ext cx="2597618" cy="120663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8CDF2FF1-AF3F-428E-BBEF-F6227481C8CA}"/>
              </a:ext>
            </a:extLst>
          </p:cNvPr>
          <p:cNvGrpSpPr/>
          <p:nvPr/>
        </p:nvGrpSpPr>
        <p:grpSpPr>
          <a:xfrm>
            <a:off x="1296784" y="4084378"/>
            <a:ext cx="2668983" cy="1842755"/>
            <a:chOff x="1270519" y="4507356"/>
            <a:chExt cx="2668983" cy="1842755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022A04C-BB8D-40B1-9F7C-3DB9EDE94B55}"/>
                </a:ext>
              </a:extLst>
            </p:cNvPr>
            <p:cNvGrpSpPr/>
            <p:nvPr/>
          </p:nvGrpSpPr>
          <p:grpSpPr>
            <a:xfrm>
              <a:off x="1270519" y="4507356"/>
              <a:ext cx="2668983" cy="1842755"/>
              <a:chOff x="1337942" y="4596386"/>
              <a:chExt cx="2668983" cy="1842755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3B7E843-4BE8-401E-AA8F-F47884865F3C}"/>
                  </a:ext>
                </a:extLst>
              </p:cNvPr>
              <p:cNvSpPr/>
              <p:nvPr/>
            </p:nvSpPr>
            <p:spPr>
              <a:xfrm>
                <a:off x="1337943" y="4596386"/>
                <a:ext cx="2668982" cy="1842755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43EAAAB-3857-4DEE-8ED7-576908149A2C}"/>
                  </a:ext>
                </a:extLst>
              </p:cNvPr>
              <p:cNvSpPr/>
              <p:nvPr/>
            </p:nvSpPr>
            <p:spPr>
              <a:xfrm>
                <a:off x="1337942" y="4623259"/>
                <a:ext cx="2632038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head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  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</a:p>
              <a:p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    </a:t>
                </a:r>
                <a:endPara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9E9E9E"/>
                    </a:solidFill>
                    <a:latin typeface="Fira Code,Consolas,  Courier New"/>
                    <a:ea typeface="阿里巴巴普惠体" panose="00020600040101010101"/>
                  </a:rPr>
                  <a:t>  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&lt;/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&lt;/</a:t>
                </a:r>
                <a:r>
                  <a:rPr lang="en-US" altLang="zh-CN" sz="14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head</a:t>
                </a:r>
                <a:r>
                  <a:rPr lang="en-US" altLang="zh-CN" sz="14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400" b="0">
                  <a:solidFill>
                    <a:srgbClr val="9E9E9E"/>
                  </a:solidFill>
                  <a:effectLst/>
                  <a:latin typeface="Fira Code,Consolas,  Courier New"/>
                  <a:ea typeface="阿里巴巴普惠体" panose="00020600040101010101"/>
                </a:endParaRPr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811E61F-B164-4AEC-9A1D-C6258210C080}"/>
                </a:ext>
              </a:extLst>
            </p:cNvPr>
            <p:cNvSpPr/>
            <p:nvPr/>
          </p:nvSpPr>
          <p:spPr>
            <a:xfrm>
              <a:off x="1655754" y="4965116"/>
              <a:ext cx="200103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FF9800"/>
                  </a:solidFill>
                  <a:latin typeface="Fira Code,Consolas,  Courier New"/>
                </a:rPr>
                <a:t>#divMsg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width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rgbClr val="CDDC39"/>
                  </a:solidFill>
                  <a:latin typeface="Fira Code,Consolas,  Courier New"/>
                </a:rPr>
                <a:t>300px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height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rgbClr val="CDDC39"/>
                  </a:solidFill>
                  <a:latin typeface="Fira Code,Consolas,  Courier New"/>
                </a:rPr>
                <a:t>200px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603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五</a:t>
            </a:r>
            <a:r>
              <a:rPr lang="en-US" altLang="zh-CN"/>
              <a:t>.</a:t>
            </a:r>
            <a:r>
              <a:rPr lang="zh-CN" altLang="en-US"/>
              <a:t>盒子模型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2376054" cy="517190"/>
          </a:xfrm>
        </p:spPr>
        <p:txBody>
          <a:bodyPr/>
          <a:lstStyle/>
          <a:p>
            <a:r>
              <a:rPr lang="en-US" altLang="zh-CN"/>
              <a:t>5.2 </a:t>
            </a:r>
            <a:r>
              <a:rPr lang="zh-CN" altLang="en-US"/>
              <a:t>内容宽高</a:t>
            </a:r>
            <a:endParaRPr lang="en-US" altLang="zh-CN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503264-2EE8-402D-A6FB-65301A6DD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96" y="1318298"/>
            <a:ext cx="4876280" cy="2629188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B3E77FF7-E835-4C7E-BAB1-0BB1C775BF50}"/>
              </a:ext>
            </a:extLst>
          </p:cNvPr>
          <p:cNvGrpSpPr/>
          <p:nvPr/>
        </p:nvGrpSpPr>
        <p:grpSpPr>
          <a:xfrm>
            <a:off x="4922982" y="2050918"/>
            <a:ext cx="1727199" cy="1070974"/>
            <a:chOff x="3999346" y="3028801"/>
            <a:chExt cx="1727199" cy="1343891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D1527BB-6980-48D8-9CF5-A942E16D0BF8}"/>
                </a:ext>
              </a:extLst>
            </p:cNvPr>
            <p:cNvGrpSpPr/>
            <p:nvPr/>
          </p:nvGrpSpPr>
          <p:grpSpPr>
            <a:xfrm>
              <a:off x="3999346" y="3028801"/>
              <a:ext cx="1727199" cy="1343891"/>
              <a:chOff x="3999346" y="3028801"/>
              <a:chExt cx="1727199" cy="1343891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DD66A34F-B626-4E71-B1AB-9B458B573396}"/>
                  </a:ext>
                </a:extLst>
              </p:cNvPr>
              <p:cNvCxnSpPr/>
              <p:nvPr/>
            </p:nvCxnSpPr>
            <p:spPr>
              <a:xfrm flipH="1">
                <a:off x="4119418" y="3028801"/>
                <a:ext cx="1607127" cy="0"/>
              </a:xfrm>
              <a:prstGeom prst="line">
                <a:avLst/>
              </a:prstGeom>
              <a:ln w="9525" cap="flat" cmpd="sng" algn="ctr">
                <a:solidFill>
                  <a:srgbClr val="F13E39"/>
                </a:solidFill>
                <a:prstDash val="lgDash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5B6AA749-741A-4B7E-9A8B-44DD2B38DD14}"/>
                  </a:ext>
                </a:extLst>
              </p:cNvPr>
              <p:cNvCxnSpPr/>
              <p:nvPr/>
            </p:nvCxnSpPr>
            <p:spPr>
              <a:xfrm flipH="1">
                <a:off x="4119418" y="4372692"/>
                <a:ext cx="1607127" cy="0"/>
              </a:xfrm>
              <a:prstGeom prst="line">
                <a:avLst/>
              </a:prstGeom>
              <a:ln w="9525" cap="flat" cmpd="sng" algn="ctr">
                <a:solidFill>
                  <a:srgbClr val="F13E39"/>
                </a:solidFill>
                <a:prstDash val="lgDash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97AEAC4-C5BC-4DF6-A483-02DF1FA49244}"/>
                  </a:ext>
                </a:extLst>
              </p:cNvPr>
              <p:cNvSpPr txBox="1"/>
              <p:nvPr/>
            </p:nvSpPr>
            <p:spPr>
              <a:xfrm>
                <a:off x="3999346" y="3555256"/>
                <a:ext cx="7117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600">
                    <a:solidFill>
                      <a:schemeClr val="accent6">
                        <a:lumMod val="75000"/>
                      </a:schemeClr>
                    </a:solidFill>
                    <a:ea typeface="阿里巴巴普惠体" panose="00020600040101010101"/>
                  </a:rPr>
                  <a:t>height</a:t>
                </a:r>
                <a:endParaRPr lang="zh-CN" altLang="en-US" sz="1600" dirty="0">
                  <a:solidFill>
                    <a:schemeClr val="accent6">
                      <a:lumMod val="75000"/>
                    </a:schemeClr>
                  </a:solidFill>
                  <a:ea typeface="阿里巴巴普惠体" panose="00020600040101010101"/>
                </a:endParaRPr>
              </a:p>
            </p:txBody>
          </p: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A389050A-5767-4EC0-9066-02BD8BC03E3A}"/>
                  </a:ext>
                </a:extLst>
              </p:cNvPr>
              <p:cNvCxnSpPr>
                <a:stCxn id="27" idx="0"/>
              </p:cNvCxnSpPr>
              <p:nvPr/>
            </p:nvCxnSpPr>
            <p:spPr>
              <a:xfrm flipH="1" flipV="1">
                <a:off x="4355212" y="3028801"/>
                <a:ext cx="1" cy="526455"/>
              </a:xfrm>
              <a:prstGeom prst="straightConnector1">
                <a:avLst/>
              </a:prstGeom>
              <a:ln>
                <a:solidFill>
                  <a:srgbClr val="F13E3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AD379EE1-5214-4619-ABA1-F380E1649BE9}"/>
                </a:ext>
              </a:extLst>
            </p:cNvPr>
            <p:cNvCxnSpPr>
              <a:stCxn id="27" idx="2"/>
            </p:cNvCxnSpPr>
            <p:nvPr/>
          </p:nvCxnSpPr>
          <p:spPr>
            <a:xfrm flipH="1">
              <a:off x="4355212" y="3893810"/>
              <a:ext cx="1" cy="478882"/>
            </a:xfrm>
            <a:prstGeom prst="straightConnector1">
              <a:avLst/>
            </a:prstGeom>
            <a:ln>
              <a:solidFill>
                <a:srgbClr val="F13E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618CC2E-D8AA-4756-9D30-EA5521455E6C}"/>
              </a:ext>
            </a:extLst>
          </p:cNvPr>
          <p:cNvGrpSpPr/>
          <p:nvPr/>
        </p:nvGrpSpPr>
        <p:grpSpPr>
          <a:xfrm>
            <a:off x="6576291" y="3099079"/>
            <a:ext cx="3398982" cy="1567509"/>
            <a:chOff x="5763490" y="4331494"/>
            <a:chExt cx="4253346" cy="1567509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2F91742-ADD8-43E9-A4FB-7F293F81B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3490" y="4372694"/>
              <a:ext cx="0" cy="1526309"/>
            </a:xfrm>
            <a:prstGeom prst="line">
              <a:avLst/>
            </a:prstGeom>
            <a:ln w="9525" cap="flat" cmpd="sng" algn="ctr">
              <a:solidFill>
                <a:srgbClr val="F13E39"/>
              </a:solidFill>
              <a:prstDash val="lg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5A716FE-C0FA-4F2C-8AB1-F29C7DB03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6836" y="4331494"/>
              <a:ext cx="0" cy="1526309"/>
            </a:xfrm>
            <a:prstGeom prst="line">
              <a:avLst/>
            </a:prstGeom>
            <a:ln w="9525" cap="flat" cmpd="sng" algn="ctr">
              <a:solidFill>
                <a:srgbClr val="F13E39"/>
              </a:solidFill>
              <a:prstDash val="lg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F8B240C-34B9-4972-856D-5C6E15C10E13}"/>
                </a:ext>
              </a:extLst>
            </p:cNvPr>
            <p:cNvSpPr txBox="1"/>
            <p:nvPr/>
          </p:nvSpPr>
          <p:spPr>
            <a:xfrm>
              <a:off x="7615382" y="5519249"/>
              <a:ext cx="66236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>
                  <a:solidFill>
                    <a:srgbClr val="0000C4"/>
                  </a:solidFill>
                  <a:ea typeface="阿里巴巴普惠体" panose="00020600040101010101"/>
                </a:rPr>
                <a:t>width</a:t>
              </a:r>
              <a:endParaRPr lang="zh-CN" altLang="en-US" sz="1600" dirty="0">
                <a:solidFill>
                  <a:srgbClr val="0000C4"/>
                </a:solidFill>
                <a:ea typeface="阿里巴巴普惠体" panose="00020600040101010101"/>
              </a:endParaRP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98D1A2D6-F1C9-4F78-AAB7-C45A450F09F3}"/>
                </a:ext>
              </a:extLst>
            </p:cNvPr>
            <p:cNvCxnSpPr>
              <a:stCxn id="34" idx="1"/>
            </p:cNvCxnSpPr>
            <p:nvPr/>
          </p:nvCxnSpPr>
          <p:spPr>
            <a:xfrm flipH="1">
              <a:off x="5763490" y="5688526"/>
              <a:ext cx="1851892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23A67062-A130-404A-96BD-1018EBB72B40}"/>
                </a:ext>
              </a:extLst>
            </p:cNvPr>
            <p:cNvCxnSpPr>
              <a:stCxn id="34" idx="3"/>
            </p:cNvCxnSpPr>
            <p:nvPr/>
          </p:nvCxnSpPr>
          <p:spPr>
            <a:xfrm>
              <a:off x="8277743" y="5688526"/>
              <a:ext cx="1739093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90A93B7-25D1-40AE-8F8B-38717923E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93" y="1837810"/>
            <a:ext cx="3779848" cy="256816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96DCEB5-CA5A-4D1D-BBD9-CBCD5A556308}"/>
              </a:ext>
            </a:extLst>
          </p:cNvPr>
          <p:cNvSpPr/>
          <p:nvPr/>
        </p:nvSpPr>
        <p:spPr>
          <a:xfrm>
            <a:off x="1376218" y="2260689"/>
            <a:ext cx="1468582" cy="40862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C87D0B7-A271-4635-AAF1-FE13B4AD6828}"/>
              </a:ext>
            </a:extLst>
          </p:cNvPr>
          <p:cNvGrpSpPr/>
          <p:nvPr/>
        </p:nvGrpSpPr>
        <p:grpSpPr>
          <a:xfrm>
            <a:off x="1012993" y="4952949"/>
            <a:ext cx="3048000" cy="1073707"/>
            <a:chOff x="1012993" y="4952949"/>
            <a:chExt cx="3048000" cy="1073707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DE06B1B9-01F6-49C4-B48C-DF7AC4072EE1}"/>
                </a:ext>
              </a:extLst>
            </p:cNvPr>
            <p:cNvSpPr/>
            <p:nvPr/>
          </p:nvSpPr>
          <p:spPr>
            <a:xfrm>
              <a:off x="1012993" y="4952949"/>
              <a:ext cx="2949407" cy="1073707"/>
            </a:xfrm>
            <a:prstGeom prst="rect">
              <a:avLst/>
            </a:prstGeom>
            <a:solidFill>
              <a:srgbClr val="E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C179B33-B26D-49EA-A03F-1AF453C113B7}"/>
                </a:ext>
              </a:extLst>
            </p:cNvPr>
            <p:cNvGrpSpPr/>
            <p:nvPr/>
          </p:nvGrpSpPr>
          <p:grpSpPr>
            <a:xfrm>
              <a:off x="1012993" y="5015584"/>
              <a:ext cx="3048000" cy="948438"/>
              <a:chOff x="7169973" y="4964680"/>
              <a:chExt cx="3048000" cy="948438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6BEE1D2-67A6-41DF-A9A0-3C080050C438}"/>
                  </a:ext>
                </a:extLst>
              </p:cNvPr>
              <p:cNvSpPr/>
              <p:nvPr/>
            </p:nvSpPr>
            <p:spPr>
              <a:xfrm>
                <a:off x="7169973" y="5174454"/>
                <a:ext cx="304800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>
                    <a:solidFill>
                      <a:srgbClr val="FF9800"/>
                    </a:solidFill>
                    <a:latin typeface="Fira Code,Consolas,  Courier New"/>
                  </a:rPr>
                  <a:t>#div2</a:t>
                </a:r>
                <a:r>
                  <a:rPr lang="en-US" altLang="zh-CN" sz="1400">
                    <a:solidFill>
                      <a:srgbClr val="9E9E9E"/>
                    </a:solidFill>
                    <a:latin typeface="Fira Code,Consolas,  Courier New"/>
                  </a:rPr>
                  <a:t> {</a:t>
                </a:r>
              </a:p>
              <a:p>
                <a:r>
                  <a:rPr lang="en-US" altLang="zh-CN" sz="1400">
                    <a:solidFill>
                      <a:srgbClr val="9E9E9E"/>
                    </a:solidFill>
                    <a:latin typeface="Fira Code,Consolas,  Courier New"/>
                  </a:rPr>
                  <a:t>  </a:t>
                </a:r>
                <a:r>
                  <a:rPr lang="en-US" altLang="zh-CN" sz="1400">
                    <a:solidFill>
                      <a:srgbClr val="00BCD4"/>
                    </a:solidFill>
                    <a:latin typeface="Fira Code,Consolas,  Courier New"/>
                  </a:rPr>
                  <a:t>border</a:t>
                </a:r>
                <a:r>
                  <a:rPr lang="en-US" altLang="zh-CN" sz="1400">
                    <a:solidFill>
                      <a:srgbClr val="9E9E9E"/>
                    </a:solidFill>
                    <a:latin typeface="Fira Code,Consolas,  Courier New"/>
                  </a:rPr>
                  <a:t>: 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  <a:latin typeface="Fira Code,Consolas,  Courier New"/>
                  </a:rPr>
                  <a:t>1px solid green</a:t>
                </a:r>
                <a:r>
                  <a:rPr lang="en-US" altLang="zh-CN" sz="1400">
                    <a:solidFill>
                      <a:srgbClr val="9E9E9E"/>
                    </a:solidFill>
                    <a:latin typeface="Fira Code,Consolas,  Courier New"/>
                  </a:rPr>
                  <a:t>;</a:t>
                </a:r>
              </a:p>
              <a:p>
                <a:r>
                  <a:rPr lang="en-US" altLang="zh-CN" sz="1400">
                    <a:solidFill>
                      <a:srgbClr val="9E9E9E"/>
                    </a:solidFill>
                    <a:latin typeface="Fira Code,Consolas,  Courier New"/>
                  </a:rPr>
                  <a:t>}</a:t>
                </a:r>
                <a:endParaRPr lang="en-US" altLang="zh-CN" sz="1400" b="0">
                  <a:solidFill>
                    <a:srgbClr val="9E9E9E"/>
                  </a:solidFill>
                  <a:effectLst/>
                  <a:latin typeface="Fira Code,Consolas,  Courier New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A9578092-8015-4EA4-A403-155764F7A765}"/>
                  </a:ext>
                </a:extLst>
              </p:cNvPr>
              <p:cNvSpPr/>
              <p:nvPr/>
            </p:nvSpPr>
            <p:spPr>
              <a:xfrm>
                <a:off x="7169973" y="4964680"/>
                <a:ext cx="154721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>
                    <a:solidFill>
                      <a:srgbClr val="8BC34A"/>
                    </a:solidFill>
                    <a:latin typeface="Fira Code,Consolas,  Courier New"/>
                    <a:ea typeface="阿里巴巴普惠体" panose="00020600040101010101"/>
                  </a:rPr>
                  <a:t>/* </a:t>
                </a:r>
                <a:r>
                  <a:rPr lang="zh-CN" altLang="en-US" sz="1400">
                    <a:solidFill>
                      <a:srgbClr val="8BC34A"/>
                    </a:solidFill>
                    <a:latin typeface="Fira Code,Consolas,  Courier New"/>
                    <a:ea typeface="阿里巴巴普惠体" panose="00020600040101010101"/>
                  </a:rPr>
                  <a:t>复合语法 *</a:t>
                </a:r>
                <a:r>
                  <a:rPr lang="en-US" altLang="zh-CN" sz="1400">
                    <a:solidFill>
                      <a:srgbClr val="8BC34A"/>
                    </a:solidFill>
                    <a:latin typeface="Fira Code,Consolas,  Courier New"/>
                    <a:ea typeface="阿里巴巴普惠体" panose="00020600040101010101"/>
                  </a:rPr>
                  <a:t>/</a:t>
                </a:r>
                <a:endParaRPr lang="zh-CN" altLang="en-US" sz="1400" b="0">
                  <a:solidFill>
                    <a:srgbClr val="9E9E9E"/>
                  </a:solidFill>
                  <a:effectLst/>
                  <a:latin typeface="Fira Code,Consolas,  Courier New"/>
                  <a:ea typeface="阿里巴巴普惠体" panose="00020600040101010101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0644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3A7C5A99-91BA-4E25-BDAB-41F37EECA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37" y="1989139"/>
            <a:ext cx="5145782" cy="27995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五</a:t>
            </a:r>
            <a:r>
              <a:rPr lang="en-US" altLang="zh-CN"/>
              <a:t>.</a:t>
            </a:r>
            <a:r>
              <a:rPr lang="zh-CN" altLang="en-US"/>
              <a:t>盒子模型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2376054" cy="517190"/>
          </a:xfrm>
        </p:spPr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内边距</a:t>
            </a:r>
            <a:endParaRPr lang="en-US" altLang="zh-CN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24EEA4-8F9F-40E3-B245-D80A02B15A19}"/>
              </a:ext>
            </a:extLst>
          </p:cNvPr>
          <p:cNvSpPr txBox="1"/>
          <p:nvPr/>
        </p:nvSpPr>
        <p:spPr>
          <a:xfrm>
            <a:off x="6307542" y="247447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rgbClr val="C00000"/>
                </a:solidFill>
                <a:ea typeface="阿里巴巴普惠体" panose="00020600040101010101"/>
              </a:rPr>
              <a:t>文字、图片、其它标签</a:t>
            </a:r>
            <a:endParaRPr lang="zh-CN" altLang="en-US" sz="28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65665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3D1382-8C2A-4A27-8BAA-760EE9C03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035" y="1896782"/>
            <a:ext cx="5413674" cy="29592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五</a:t>
            </a:r>
            <a:r>
              <a:rPr lang="en-US" altLang="zh-CN"/>
              <a:t>.</a:t>
            </a:r>
            <a:r>
              <a:rPr lang="zh-CN" altLang="en-US"/>
              <a:t>盒子模型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2376054" cy="517190"/>
          </a:xfrm>
        </p:spPr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内边距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4712855" cy="10588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/>
              <a:t>padding </a:t>
            </a:r>
            <a:r>
              <a:rPr lang="zh-CN" altLang="en-US"/>
              <a:t>属性：</a:t>
            </a:r>
            <a:r>
              <a:rPr lang="en-US" altLang="zh-CN"/>
              <a:t>"</a:t>
            </a:r>
            <a:r>
              <a:rPr lang="zh-CN" altLang="en-US"/>
              <a:t>父子</a:t>
            </a:r>
            <a:r>
              <a:rPr lang="en-US" altLang="zh-CN"/>
              <a:t>" </a:t>
            </a:r>
            <a:r>
              <a:rPr lang="zh-CN" altLang="en-US"/>
              <a:t>距离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方向：上、右、下、左</a:t>
            </a:r>
            <a:endParaRPr lang="en-US" altLang="zh-CN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42ECED3-AAC6-467A-B073-BC0276D3F173}"/>
              </a:ext>
            </a:extLst>
          </p:cNvPr>
          <p:cNvCxnSpPr>
            <a:cxnSpLocks/>
          </p:cNvCxnSpPr>
          <p:nvPr/>
        </p:nvCxnSpPr>
        <p:spPr>
          <a:xfrm flipV="1">
            <a:off x="8856779" y="2447636"/>
            <a:ext cx="0" cy="2955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367E36A-859B-4202-BFCF-B23107663A45}"/>
              </a:ext>
            </a:extLst>
          </p:cNvPr>
          <p:cNvCxnSpPr>
            <a:cxnSpLocks/>
          </p:cNvCxnSpPr>
          <p:nvPr/>
        </p:nvCxnSpPr>
        <p:spPr>
          <a:xfrm>
            <a:off x="10342694" y="3364987"/>
            <a:ext cx="306833" cy="11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F87BE40-3D34-4845-9C1A-DA06D6AA108F}"/>
              </a:ext>
            </a:extLst>
          </p:cNvPr>
          <p:cNvCxnSpPr>
            <a:cxnSpLocks/>
          </p:cNvCxnSpPr>
          <p:nvPr/>
        </p:nvCxnSpPr>
        <p:spPr>
          <a:xfrm>
            <a:off x="8893723" y="3925456"/>
            <a:ext cx="0" cy="258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40F3D83-050C-42DC-8E81-5BE1755FF620}"/>
              </a:ext>
            </a:extLst>
          </p:cNvPr>
          <p:cNvCxnSpPr>
            <a:cxnSpLocks/>
          </p:cNvCxnSpPr>
          <p:nvPr/>
        </p:nvCxnSpPr>
        <p:spPr>
          <a:xfrm flipH="1">
            <a:off x="6316779" y="3376388"/>
            <a:ext cx="3325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D985DD66-3DFD-46A4-9B80-A169371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081" y="3018597"/>
            <a:ext cx="3749365" cy="181371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D3C5132-0074-46B7-B9C8-642EAFFA8719}"/>
              </a:ext>
            </a:extLst>
          </p:cNvPr>
          <p:cNvSpPr txBox="1"/>
          <p:nvPr/>
        </p:nvSpPr>
        <p:spPr>
          <a:xfrm>
            <a:off x="6609175" y="3114777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rgbClr val="C00000"/>
                </a:solidFill>
                <a:ea typeface="阿里巴巴普惠体" panose="00020600040101010101"/>
              </a:rPr>
              <a:t>文字、图片、其它标签</a:t>
            </a:r>
            <a:endParaRPr lang="zh-CN" altLang="en-US" sz="28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716EE3E-4A8E-4F52-A0B8-E75F45D7F2F9}"/>
              </a:ext>
            </a:extLst>
          </p:cNvPr>
          <p:cNvGrpSpPr/>
          <p:nvPr/>
        </p:nvGrpSpPr>
        <p:grpSpPr>
          <a:xfrm>
            <a:off x="1164081" y="5064597"/>
            <a:ext cx="2493520" cy="1594349"/>
            <a:chOff x="2740403" y="3348374"/>
            <a:chExt cx="2493520" cy="1594349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0C39070-C6F9-4A46-9B77-5E37C5522312}"/>
                </a:ext>
              </a:extLst>
            </p:cNvPr>
            <p:cNvGrpSpPr/>
            <p:nvPr/>
          </p:nvGrpSpPr>
          <p:grpSpPr>
            <a:xfrm>
              <a:off x="2740403" y="3348374"/>
              <a:ext cx="2493520" cy="1594349"/>
              <a:chOff x="1337941" y="4596386"/>
              <a:chExt cx="2493520" cy="1735421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A766F1C-6AA2-43CA-A729-2093FA7EAA2A}"/>
                  </a:ext>
                </a:extLst>
              </p:cNvPr>
              <p:cNvSpPr/>
              <p:nvPr/>
            </p:nvSpPr>
            <p:spPr>
              <a:xfrm>
                <a:off x="1337943" y="4596386"/>
                <a:ext cx="2493518" cy="1735421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9670A8C-BA8C-4E52-B4C2-264EAE6C14F7}"/>
                  </a:ext>
                </a:extLst>
              </p:cNvPr>
              <p:cNvSpPr/>
              <p:nvPr/>
            </p:nvSpPr>
            <p:spPr>
              <a:xfrm>
                <a:off x="1337941" y="4623260"/>
                <a:ext cx="2391919" cy="1708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2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2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2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</a:p>
              <a:p>
                <a:endPara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2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&lt;/</a:t>
                </a:r>
                <a:r>
                  <a:rPr lang="en-US" altLang="zh-CN" sz="12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2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</p:txBody>
          </p:sp>
        </p:grp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9518A59-1CC3-43B5-882D-E6B8E51DB40A}"/>
                </a:ext>
              </a:extLst>
            </p:cNvPr>
            <p:cNvSpPr/>
            <p:nvPr/>
          </p:nvSpPr>
          <p:spPr>
            <a:xfrm>
              <a:off x="2859115" y="3557729"/>
              <a:ext cx="227320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FF9800"/>
                  </a:solidFill>
                  <a:latin typeface="Fira Code,Consolas,  Courier New"/>
                </a:rPr>
                <a:t>#div1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padding-top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padding-bottom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padding-left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padding-right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2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7317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五</a:t>
            </a:r>
            <a:r>
              <a:rPr lang="en-US" altLang="zh-CN"/>
              <a:t>.</a:t>
            </a:r>
            <a:r>
              <a:rPr lang="zh-CN" altLang="en-US"/>
              <a:t>盒子模型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2376054" cy="517190"/>
          </a:xfrm>
        </p:spPr>
        <p:txBody>
          <a:bodyPr/>
          <a:lstStyle/>
          <a:p>
            <a:r>
              <a:rPr lang="en-US" altLang="zh-CN"/>
              <a:t>5.3 </a:t>
            </a:r>
            <a:r>
              <a:rPr lang="zh-CN" altLang="en-US"/>
              <a:t>内边距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4712855" cy="5171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简写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89DD4FB-C95A-4F30-97FE-24EC270D27FC}"/>
              </a:ext>
            </a:extLst>
          </p:cNvPr>
          <p:cNvGrpSpPr/>
          <p:nvPr/>
        </p:nvGrpSpPr>
        <p:grpSpPr>
          <a:xfrm>
            <a:off x="7613073" y="2280017"/>
            <a:ext cx="3740727" cy="2037909"/>
            <a:chOff x="5790035" y="1896782"/>
            <a:chExt cx="5413674" cy="295921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53D1382-8C2A-4A27-8BAA-760EE9C03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0035" y="1896782"/>
              <a:ext cx="5413674" cy="2959211"/>
            </a:xfrm>
            <a:prstGeom prst="rect">
              <a:avLst/>
            </a:prstGeom>
          </p:spPr>
        </p:pic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442ECED3-AAC6-467A-B073-BC0276D3F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6779" y="2447636"/>
              <a:ext cx="0" cy="2955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2367E36A-859B-4202-BFCF-B23107663A45}"/>
                </a:ext>
              </a:extLst>
            </p:cNvPr>
            <p:cNvCxnSpPr>
              <a:cxnSpLocks/>
            </p:cNvCxnSpPr>
            <p:nvPr/>
          </p:nvCxnSpPr>
          <p:spPr>
            <a:xfrm>
              <a:off x="10342694" y="3364987"/>
              <a:ext cx="306833" cy="114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7F87BE40-3D34-4845-9C1A-DA06D6AA108F}"/>
                </a:ext>
              </a:extLst>
            </p:cNvPr>
            <p:cNvCxnSpPr>
              <a:cxnSpLocks/>
            </p:cNvCxnSpPr>
            <p:nvPr/>
          </p:nvCxnSpPr>
          <p:spPr>
            <a:xfrm>
              <a:off x="8893723" y="3925456"/>
              <a:ext cx="0" cy="2586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440F3D83-050C-42DC-8E81-5BE1755FF6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16779" y="3376388"/>
              <a:ext cx="3325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D3C5132-0074-46B7-B9C8-642EAFFA8719}"/>
                </a:ext>
              </a:extLst>
            </p:cNvPr>
            <p:cNvSpPr txBox="1"/>
            <p:nvPr/>
          </p:nvSpPr>
          <p:spPr>
            <a:xfrm>
              <a:off x="6734776" y="3108237"/>
              <a:ext cx="3607918" cy="536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>
                  <a:solidFill>
                    <a:srgbClr val="C00000"/>
                  </a:solidFill>
                  <a:ea typeface="阿里巴巴普惠体" panose="00020600040101010101"/>
                </a:rPr>
                <a:t>文字、图片、其它标签</a:t>
              </a:r>
              <a:endParaRPr lang="zh-CN" altLang="en-US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41464609-C0E5-4732-A212-DA245470C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080" y="2540074"/>
            <a:ext cx="5968504" cy="1777852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247EA86-7970-4D59-81D8-B00F450D9D8F}"/>
              </a:ext>
            </a:extLst>
          </p:cNvPr>
          <p:cNvCxnSpPr/>
          <p:nvPr/>
        </p:nvCxnSpPr>
        <p:spPr>
          <a:xfrm>
            <a:off x="3629892" y="3199458"/>
            <a:ext cx="60036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9F3150E-558F-4DC7-BCEF-335D191BF6DA}"/>
              </a:ext>
            </a:extLst>
          </p:cNvPr>
          <p:cNvCxnSpPr>
            <a:cxnSpLocks/>
          </p:cNvCxnSpPr>
          <p:nvPr/>
        </p:nvCxnSpPr>
        <p:spPr>
          <a:xfrm>
            <a:off x="3629892" y="3872727"/>
            <a:ext cx="29556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8DB1D6B-71D1-4268-B988-11281045659C}"/>
              </a:ext>
            </a:extLst>
          </p:cNvPr>
          <p:cNvCxnSpPr>
            <a:cxnSpLocks/>
          </p:cNvCxnSpPr>
          <p:nvPr/>
        </p:nvCxnSpPr>
        <p:spPr>
          <a:xfrm>
            <a:off x="4983019" y="3872727"/>
            <a:ext cx="29556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564740F-0B3A-43B0-9672-E129595F5DBA}"/>
              </a:ext>
            </a:extLst>
          </p:cNvPr>
          <p:cNvCxnSpPr>
            <a:cxnSpLocks/>
          </p:cNvCxnSpPr>
          <p:nvPr/>
        </p:nvCxnSpPr>
        <p:spPr>
          <a:xfrm>
            <a:off x="3648364" y="3520581"/>
            <a:ext cx="29556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3EE7874-F7E0-447F-B0D9-FC00069D46CB}"/>
              </a:ext>
            </a:extLst>
          </p:cNvPr>
          <p:cNvCxnSpPr>
            <a:cxnSpLocks/>
          </p:cNvCxnSpPr>
          <p:nvPr/>
        </p:nvCxnSpPr>
        <p:spPr>
          <a:xfrm>
            <a:off x="4576619" y="3520581"/>
            <a:ext cx="29556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CCDBAF4-0111-4EFA-A96D-B1B6C3EE8BDE}"/>
              </a:ext>
            </a:extLst>
          </p:cNvPr>
          <p:cNvCxnSpPr>
            <a:cxnSpLocks/>
          </p:cNvCxnSpPr>
          <p:nvPr/>
        </p:nvCxnSpPr>
        <p:spPr>
          <a:xfrm>
            <a:off x="5407892" y="3527890"/>
            <a:ext cx="55879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0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五</a:t>
            </a:r>
            <a:r>
              <a:rPr lang="en-US" altLang="zh-CN"/>
              <a:t>.</a:t>
            </a:r>
            <a:r>
              <a:rPr lang="zh-CN" altLang="en-US"/>
              <a:t>盒子模型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2376054" cy="517190"/>
          </a:xfrm>
        </p:spPr>
        <p:txBody>
          <a:bodyPr/>
          <a:lstStyle/>
          <a:p>
            <a:r>
              <a:rPr lang="en-US" altLang="zh-CN"/>
              <a:t>5.4 </a:t>
            </a:r>
            <a:r>
              <a:rPr lang="zh-CN" altLang="en-US"/>
              <a:t>外边距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5207800" cy="10588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/>
              <a:t>margin </a:t>
            </a:r>
            <a:r>
              <a:rPr lang="zh-CN" altLang="en-US"/>
              <a:t>属性：</a:t>
            </a:r>
            <a:r>
              <a:rPr lang="en-US" altLang="zh-CN"/>
              <a:t>"</a:t>
            </a:r>
            <a:r>
              <a:rPr lang="zh-CN" altLang="en-US"/>
              <a:t>兄弟</a:t>
            </a:r>
            <a:r>
              <a:rPr lang="en-US" altLang="zh-CN"/>
              <a:t>" </a:t>
            </a:r>
            <a:r>
              <a:rPr lang="zh-CN" altLang="en-US"/>
              <a:t>距离，盒子和盒子之间距离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方向：上、右、下、左</a:t>
            </a:r>
            <a:endParaRPr lang="en-US" altLang="zh-CN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716EE3E-4A8E-4F52-A0B8-E75F45D7F2F9}"/>
              </a:ext>
            </a:extLst>
          </p:cNvPr>
          <p:cNvGrpSpPr/>
          <p:nvPr/>
        </p:nvGrpSpPr>
        <p:grpSpPr>
          <a:xfrm>
            <a:off x="1282793" y="4991706"/>
            <a:ext cx="2493520" cy="1594349"/>
            <a:chOff x="2740403" y="3348374"/>
            <a:chExt cx="2493520" cy="1594349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0C39070-C6F9-4A46-9B77-5E37C5522312}"/>
                </a:ext>
              </a:extLst>
            </p:cNvPr>
            <p:cNvGrpSpPr/>
            <p:nvPr/>
          </p:nvGrpSpPr>
          <p:grpSpPr>
            <a:xfrm>
              <a:off x="2740403" y="3348374"/>
              <a:ext cx="2493520" cy="1594349"/>
              <a:chOff x="1337941" y="4596386"/>
              <a:chExt cx="2493520" cy="1735421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A766F1C-6AA2-43CA-A729-2093FA7EAA2A}"/>
                  </a:ext>
                </a:extLst>
              </p:cNvPr>
              <p:cNvSpPr/>
              <p:nvPr/>
            </p:nvSpPr>
            <p:spPr>
              <a:xfrm>
                <a:off x="1337943" y="4596386"/>
                <a:ext cx="2493518" cy="1735421"/>
              </a:xfrm>
              <a:prstGeom prst="rect">
                <a:avLst/>
              </a:prstGeom>
              <a:solidFill>
                <a:srgbClr val="E6F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9670A8C-BA8C-4E52-B4C2-264EAE6C14F7}"/>
                  </a:ext>
                </a:extLst>
              </p:cNvPr>
              <p:cNvSpPr/>
              <p:nvPr/>
            </p:nvSpPr>
            <p:spPr>
              <a:xfrm>
                <a:off x="1337941" y="4623260"/>
                <a:ext cx="2391919" cy="1708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2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</a:t>
                </a:r>
                <a:r>
                  <a:rPr lang="en-US" altLang="zh-CN" sz="12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2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</a:p>
              <a:p>
                <a:endPara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200">
                  <a:solidFill>
                    <a:srgbClr val="607D8B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endPara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  <a:p>
                <a:r>
                  <a:rPr lang="en-US" altLang="zh-CN" sz="12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&lt;/</a:t>
                </a:r>
                <a:r>
                  <a:rPr lang="en-US" altLang="zh-CN" sz="1200">
                    <a:solidFill>
                      <a:srgbClr val="2196F3"/>
                    </a:solidFill>
                    <a:latin typeface="Fira Code,Consolas,  Courier New"/>
                    <a:ea typeface="阿里巴巴普惠体" panose="00020600040101010101"/>
                  </a:rPr>
                  <a:t>style</a:t>
                </a:r>
                <a:r>
                  <a:rPr lang="en-US" altLang="zh-CN" sz="1200">
                    <a:solidFill>
                      <a:srgbClr val="607D8B"/>
                    </a:solidFill>
                    <a:latin typeface="Fira Code,Consolas,  Courier New"/>
                    <a:ea typeface="阿里巴巴普惠体" panose="00020600040101010101"/>
                  </a:rPr>
                  <a:t>&gt;</a:t>
                </a:r>
                <a:endPara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endParaRPr>
              </a:p>
            </p:txBody>
          </p:sp>
        </p:grp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9518A59-1CC3-43B5-882D-E6B8E51DB40A}"/>
                </a:ext>
              </a:extLst>
            </p:cNvPr>
            <p:cNvSpPr/>
            <p:nvPr/>
          </p:nvSpPr>
          <p:spPr>
            <a:xfrm>
              <a:off x="2859115" y="3557729"/>
              <a:ext cx="227320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FF9800"/>
                  </a:solidFill>
                  <a:latin typeface="Fira Code,Consolas,  Courier New"/>
                </a:rPr>
                <a:t>#div1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margin-top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margin-bottom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margin-left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margin-right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2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4BA4069-AC54-4010-9179-B4FC2CF22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213" y="4883756"/>
            <a:ext cx="1988992" cy="13869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1C8DDAB-50A1-46B3-892D-1B915F0BC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114" y="4883756"/>
            <a:ext cx="1988992" cy="1386960"/>
          </a:xfrm>
          <a:prstGeom prst="rect">
            <a:avLst/>
          </a:prstGeom>
        </p:spPr>
      </p:pic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1C1D8D4-C5EA-4B53-A041-821853D2319C}"/>
              </a:ext>
            </a:extLst>
          </p:cNvPr>
          <p:cNvCxnSpPr>
            <a:stCxn id="13" idx="3"/>
            <a:endCxn id="8" idx="1"/>
          </p:cNvCxnSpPr>
          <p:nvPr/>
        </p:nvCxnSpPr>
        <p:spPr>
          <a:xfrm>
            <a:off x="8165106" y="5577236"/>
            <a:ext cx="75510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422EAC1D-3940-4773-9788-F8C45AD6CD56}"/>
              </a:ext>
            </a:extLst>
          </p:cNvPr>
          <p:cNvSpPr txBox="1"/>
          <p:nvPr/>
        </p:nvSpPr>
        <p:spPr>
          <a:xfrm>
            <a:off x="8126520" y="5238018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ea typeface="阿里巴巴普惠体" panose="00020600040101010101"/>
              </a:rPr>
              <a:t>(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外</a:t>
            </a:r>
            <a:r>
              <a:rPr lang="en-US" altLang="zh-CN" sz="1400">
                <a:solidFill>
                  <a:srgbClr val="C00000"/>
                </a:solidFill>
                <a:ea typeface="阿里巴巴普惠体" panose="00020600040101010101"/>
              </a:rPr>
              <a:t>)</a:t>
            </a:r>
            <a:r>
              <a:rPr lang="zh-CN" altLang="en-US" sz="1400">
                <a:solidFill>
                  <a:srgbClr val="C00000"/>
                </a:solidFill>
                <a:ea typeface="阿里巴巴普惠体" panose="00020600040101010101"/>
              </a:rPr>
              <a:t>边距</a:t>
            </a:r>
            <a:endParaRPr lang="zh-CN" altLang="en-US" sz="14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ED94BF3-AAB7-4F80-A588-BE976B51A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93" y="2923924"/>
            <a:ext cx="3688400" cy="181371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4C8BFA11-912C-4176-AB0D-6BC0599E0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947" y="2109212"/>
            <a:ext cx="3740727" cy="2037909"/>
          </a:xfrm>
          <a:prstGeom prst="rect">
            <a:avLst/>
          </a:prstGeom>
        </p:spPr>
      </p:pic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A8440DC-A373-4DAE-829F-2D34D9019669}"/>
              </a:ext>
            </a:extLst>
          </p:cNvPr>
          <p:cNvCxnSpPr>
            <a:cxnSpLocks/>
          </p:cNvCxnSpPr>
          <p:nvPr/>
        </p:nvCxnSpPr>
        <p:spPr>
          <a:xfrm flipV="1">
            <a:off x="8704579" y="2109212"/>
            <a:ext cx="0" cy="203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689E8B8-FB08-4C4E-AD16-16A2CF3CBE3F}"/>
              </a:ext>
            </a:extLst>
          </p:cNvPr>
          <p:cNvCxnSpPr>
            <a:cxnSpLocks/>
          </p:cNvCxnSpPr>
          <p:nvPr/>
        </p:nvCxnSpPr>
        <p:spPr>
          <a:xfrm>
            <a:off x="10138704" y="3111079"/>
            <a:ext cx="212015" cy="78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FBD20FF-A87D-4626-9DA6-1436E8A740F4}"/>
              </a:ext>
            </a:extLst>
          </p:cNvPr>
          <p:cNvCxnSpPr>
            <a:cxnSpLocks/>
          </p:cNvCxnSpPr>
          <p:nvPr/>
        </p:nvCxnSpPr>
        <p:spPr>
          <a:xfrm>
            <a:off x="8695343" y="3873436"/>
            <a:ext cx="0" cy="1781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F46A93C9-F66B-4061-80AE-65F06E1DFB25}"/>
              </a:ext>
            </a:extLst>
          </p:cNvPr>
          <p:cNvCxnSpPr>
            <a:cxnSpLocks/>
          </p:cNvCxnSpPr>
          <p:nvPr/>
        </p:nvCxnSpPr>
        <p:spPr>
          <a:xfrm flipH="1">
            <a:off x="6640947" y="3128168"/>
            <a:ext cx="2297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15BB1B69-D3CD-4F1B-B9D7-0ED157C05889}"/>
              </a:ext>
            </a:extLst>
          </p:cNvPr>
          <p:cNvSpPr txBox="1"/>
          <p:nvPr/>
        </p:nvSpPr>
        <p:spPr>
          <a:xfrm>
            <a:off x="7293742" y="29435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文字、图片、其它标签</a:t>
            </a:r>
            <a:endParaRPr lang="zh-CN" altLang="en-US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058451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五</a:t>
            </a:r>
            <a:r>
              <a:rPr lang="en-US" altLang="zh-CN"/>
              <a:t>.</a:t>
            </a:r>
            <a:r>
              <a:rPr lang="zh-CN" altLang="en-US"/>
              <a:t>盒子模型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2376054" cy="517190"/>
          </a:xfrm>
        </p:spPr>
        <p:txBody>
          <a:bodyPr/>
          <a:lstStyle/>
          <a:p>
            <a:r>
              <a:rPr lang="en-US" altLang="zh-CN"/>
              <a:t>5.4 </a:t>
            </a:r>
            <a:r>
              <a:rPr lang="zh-CN" altLang="en-US"/>
              <a:t>外边距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4712855" cy="5171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简写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93B7EE5-A5A1-4139-AE4E-DE8E704717B7}"/>
              </a:ext>
            </a:extLst>
          </p:cNvPr>
          <p:cNvGrpSpPr/>
          <p:nvPr/>
        </p:nvGrpSpPr>
        <p:grpSpPr>
          <a:xfrm>
            <a:off x="7613073" y="2274518"/>
            <a:ext cx="3740727" cy="2037909"/>
            <a:chOff x="6640947" y="2109212"/>
            <a:chExt cx="3740727" cy="203790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0DD87BD2-F4C0-4C64-A39C-91367161B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0947" y="2109212"/>
              <a:ext cx="3740727" cy="2037909"/>
            </a:xfrm>
            <a:prstGeom prst="rect">
              <a:avLst/>
            </a:prstGeom>
          </p:spPr>
        </p:pic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52833A01-E6B6-426E-9346-7BDEFB2497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4579" y="2109212"/>
              <a:ext cx="0" cy="2035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0F43033-F144-4073-9BFF-604A5F5666C0}"/>
                </a:ext>
              </a:extLst>
            </p:cNvPr>
            <p:cNvCxnSpPr>
              <a:cxnSpLocks/>
            </p:cNvCxnSpPr>
            <p:nvPr/>
          </p:nvCxnSpPr>
          <p:spPr>
            <a:xfrm>
              <a:off x="10138704" y="3111079"/>
              <a:ext cx="212015" cy="785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950ACE78-EA1C-4171-A24F-55761EF716FC}"/>
                </a:ext>
              </a:extLst>
            </p:cNvPr>
            <p:cNvCxnSpPr>
              <a:cxnSpLocks/>
            </p:cNvCxnSpPr>
            <p:nvPr/>
          </p:nvCxnSpPr>
          <p:spPr>
            <a:xfrm>
              <a:off x="8695343" y="3873436"/>
              <a:ext cx="0" cy="1781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E92AEF1B-9DBF-4516-901B-36DE250B9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0947" y="3128168"/>
              <a:ext cx="2297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AECD335-1031-4AC5-AD3F-86C1BE3D5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146" y="2506330"/>
            <a:ext cx="5723116" cy="1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0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五</a:t>
            </a:r>
            <a:r>
              <a:rPr lang="en-US" altLang="zh-CN"/>
              <a:t>.</a:t>
            </a:r>
            <a:r>
              <a:rPr lang="zh-CN" altLang="en-US"/>
              <a:t>盒子模型</a:t>
            </a:r>
            <a:r>
              <a:rPr lang="en-US" altLang="zh-CN"/>
              <a:t>.</a:t>
            </a:r>
            <a:r>
              <a:rPr lang="zh-CN" altLang="en-US"/>
              <a:t>小结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目标：了解 </a:t>
            </a:r>
            <a:r>
              <a:rPr lang="en-US" altLang="zh-CN"/>
              <a:t>CSS </a:t>
            </a:r>
            <a:r>
              <a:rPr lang="zh-CN" altLang="en-US"/>
              <a:t>盒子模型的构成</a:t>
            </a:r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9B5DF0-6D67-4EF4-BB3D-FBD378853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456" y="2623596"/>
            <a:ext cx="4701928" cy="276706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D10757DF-D444-4DC0-9A20-9166B32848D6}"/>
              </a:ext>
            </a:extLst>
          </p:cNvPr>
          <p:cNvSpPr txBox="1">
            <a:spLocks/>
          </p:cNvSpPr>
          <p:nvPr/>
        </p:nvSpPr>
        <p:spPr>
          <a:xfrm>
            <a:off x="838198" y="2384531"/>
            <a:ext cx="2921001" cy="2210722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盒子的组成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边框 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border</a:t>
            </a: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内容宽高 </a:t>
            </a:r>
            <a:r>
              <a:rPr lang="en-US" altLang="zh-CN"/>
              <a:t>width/height</a:t>
            </a: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内边距 </a:t>
            </a:r>
            <a:r>
              <a:rPr lang="en-US" altLang="zh-CN"/>
              <a:t>padding</a:t>
            </a: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外边距 </a:t>
            </a:r>
            <a:r>
              <a:rPr lang="en-US" altLang="zh-CN"/>
              <a:t>margin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929D4C4-1869-4205-ADE8-5AE048873365}"/>
              </a:ext>
            </a:extLst>
          </p:cNvPr>
          <p:cNvSpPr/>
          <p:nvPr/>
        </p:nvSpPr>
        <p:spPr>
          <a:xfrm>
            <a:off x="838200" y="2031843"/>
            <a:ext cx="5314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C00000"/>
                </a:solidFill>
                <a:latin typeface="Fira Code,Consolas,  Courier New"/>
                <a:ea typeface="阿里巴巴普惠体" panose="00020600040101010101"/>
              </a:rPr>
              <a:t>什么是盒子：</a:t>
            </a:r>
            <a:r>
              <a:rPr lang="zh-CN" altLang="en-US" sz="1600">
                <a:solidFill>
                  <a:srgbClr val="C00000"/>
                </a:solidFill>
                <a:latin typeface="Fira Code,Consolas,  Courier New"/>
                <a:ea typeface="阿里巴巴普惠体" panose="00020600040101010101"/>
              </a:rPr>
              <a:t>每个标签在页面上可以看成是一个“盒子”</a:t>
            </a:r>
            <a:endParaRPr lang="zh-CN" altLang="en-US" sz="1600">
              <a:solidFill>
                <a:srgbClr val="C00000"/>
              </a:solidFill>
              <a:effectLst/>
              <a:latin typeface="Fira Code,Consolas,  Courier New"/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2939573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综合案例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535" y="1180810"/>
            <a:ext cx="6836203" cy="465266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要求：完成招聘页面美化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5257800" cy="421957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通过本案例，主要复习：</a:t>
            </a:r>
            <a:endParaRPr lang="en-US" altLang="zh-CN"/>
          </a:p>
          <a:p>
            <a:pPr marL="360363" indent="-268288">
              <a:tabLst>
                <a:tab pos="92075" algn="l"/>
              </a:tabLst>
            </a:pPr>
            <a:r>
              <a:rPr lang="zh-CN" altLang="en-US"/>
              <a:t>基础选择器</a:t>
            </a:r>
            <a:endParaRPr lang="en-US" altLang="zh-CN"/>
          </a:p>
          <a:p>
            <a:pPr marL="360363" indent="-268288">
              <a:tabLst>
                <a:tab pos="92075" algn="l"/>
              </a:tabLst>
            </a:pPr>
            <a:r>
              <a:rPr lang="zh-CN" altLang="en-US"/>
              <a:t>背景图</a:t>
            </a:r>
            <a:endParaRPr lang="en-US" altLang="zh-CN"/>
          </a:p>
          <a:p>
            <a:pPr marL="360363" indent="-268288">
              <a:tabLst>
                <a:tab pos="92075" algn="l"/>
              </a:tabLst>
            </a:pPr>
            <a:r>
              <a:rPr lang="zh-CN" altLang="en-US"/>
              <a:t>盒子模型 与 行高</a:t>
            </a:r>
            <a:endParaRPr lang="en-US" altLang="zh-CN"/>
          </a:p>
        </p:txBody>
      </p:sp>
      <p:sp>
        <p:nvSpPr>
          <p:cNvPr id="16" name="Shape 2393">
            <a:extLst>
              <a:ext uri="{FF2B5EF4-FFF2-40B4-BE49-F238E27FC236}">
                <a16:creationId xmlns:a16="http://schemas.microsoft.com/office/drawing/2014/main" id="{18450BBA-1CD3-49B7-8869-BC9998B31CAE}"/>
              </a:ext>
            </a:extLst>
          </p:cNvPr>
          <p:cNvSpPr/>
          <p:nvPr/>
        </p:nvSpPr>
        <p:spPr>
          <a:xfrm>
            <a:off x="920076" y="128595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1E5644-BEDF-4C29-822D-DAE3B895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332" y="1326900"/>
            <a:ext cx="4780133" cy="4785397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2C544E-1623-41AE-921F-2AB149B6A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095" y="1338704"/>
            <a:ext cx="4896465" cy="4773593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7152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91420E8A-5D13-4881-A2CB-67994DC22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09" y="898023"/>
            <a:ext cx="5261792" cy="46345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综合案例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535" y="1171575"/>
            <a:ext cx="6902050" cy="51719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要求：学员信息页面美化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5257800" cy="208890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通过本案例，主要复习：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组合选择器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背景图、背景色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盒子模型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补充：</a:t>
            </a:r>
            <a:endParaRPr lang="en-US" altLang="zh-CN"/>
          </a:p>
        </p:txBody>
      </p:sp>
      <p:sp>
        <p:nvSpPr>
          <p:cNvPr id="8" name="Shape 2393">
            <a:extLst>
              <a:ext uri="{FF2B5EF4-FFF2-40B4-BE49-F238E27FC236}">
                <a16:creationId xmlns:a16="http://schemas.microsoft.com/office/drawing/2014/main" id="{C3725421-4925-493E-8B4C-012540044959}"/>
              </a:ext>
            </a:extLst>
          </p:cNvPr>
          <p:cNvSpPr/>
          <p:nvPr/>
        </p:nvSpPr>
        <p:spPr>
          <a:xfrm>
            <a:off x="920076" y="128595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27C9B0-E532-436F-830B-1A4147AC8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330" y="1064278"/>
            <a:ext cx="5252831" cy="529674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0893AE3-B990-4944-A723-B5028126044C}"/>
              </a:ext>
            </a:extLst>
          </p:cNvPr>
          <p:cNvSpPr/>
          <p:nvPr/>
        </p:nvSpPr>
        <p:spPr>
          <a:xfrm>
            <a:off x="1199534" y="4055253"/>
            <a:ext cx="4684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buFont typeface="Calibri" panose="020F0502020204030204" pitchFamily="34" charset="0"/>
              <a:buChar char="-"/>
            </a:pPr>
            <a:r>
              <a:rPr lang="zh-CN" altLang="en-US">
                <a:ea typeface="阿里巴巴普惠体" panose="00020600040101010101"/>
              </a:rPr>
              <a:t>margin：auto; </a:t>
            </a:r>
            <a:r>
              <a:rPr lang="en-US" altLang="zh-CN">
                <a:ea typeface="阿里巴巴普惠体" panose="00020600040101010101"/>
              </a:rPr>
              <a:t>( </a:t>
            </a:r>
            <a:r>
              <a:rPr lang="zh-CN" altLang="en-US" sz="1400">
                <a:ea typeface="阿里巴巴普惠体" panose="00020600040101010101"/>
              </a:rPr>
              <a:t>自动计算剩余值</a:t>
            </a:r>
            <a:r>
              <a:rPr lang="en-US" altLang="zh-CN" sz="1400">
                <a:ea typeface="阿里巴巴普惠体" panose="00020600040101010101"/>
              </a:rPr>
              <a:t>-</a:t>
            </a:r>
            <a:r>
              <a:rPr lang="zh-CN" altLang="en-US" sz="1400">
                <a:ea typeface="阿里巴巴普惠体" panose="00020600040101010101"/>
              </a:rPr>
              <a:t>居中效果 </a:t>
            </a:r>
            <a:r>
              <a:rPr lang="en-US" altLang="zh-CN">
                <a:ea typeface="阿里巴巴普惠体" panose="00020600040101010101"/>
              </a:rPr>
              <a:t>)</a:t>
            </a:r>
            <a:endParaRPr lang="zh-CN" altLang="en-US">
              <a:ea typeface="阿里巴巴普惠体" panose="00020600040101010101"/>
            </a:endParaRPr>
          </a:p>
          <a:p>
            <a:pPr marL="176213" indent="-176213">
              <a:buFont typeface="Calibri" panose="020F0502020204030204" pitchFamily="34" charset="0"/>
              <a:buChar char="-"/>
            </a:pPr>
            <a:r>
              <a:rPr lang="zh-CN" altLang="en-US">
                <a:ea typeface="阿里巴巴普惠体" panose="00020600040101010101"/>
              </a:rPr>
              <a:t>border-collapse: collapse; </a:t>
            </a:r>
            <a:r>
              <a:rPr lang="en-US" altLang="zh-CN" sz="1400">
                <a:ea typeface="阿里巴巴普惠体" panose="00020600040101010101"/>
              </a:rPr>
              <a:t>( </a:t>
            </a:r>
            <a:r>
              <a:rPr lang="zh-CN" altLang="en-US" sz="1400">
                <a:ea typeface="阿里巴巴普惠体" panose="00020600040101010101"/>
              </a:rPr>
              <a:t>合并表格相邻边框 </a:t>
            </a:r>
            <a:r>
              <a:rPr lang="en-US" altLang="zh-CN" sz="1400">
                <a:ea typeface="阿里巴巴普惠体" panose="00020600040101010101"/>
              </a:rPr>
              <a:t>)</a:t>
            </a:r>
            <a:endParaRPr lang="zh-CN" altLang="en-US" sz="1400"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39949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</a:t>
            </a:r>
            <a:r>
              <a:rPr lang="en-US" altLang="zh-CN"/>
              <a:t>.CSS </a:t>
            </a:r>
            <a:r>
              <a:rPr lang="zh-CN" altLang="en-US"/>
              <a:t>介绍</a:t>
            </a:r>
            <a:r>
              <a:rPr lang="en-US" altLang="zh-CN"/>
              <a:t>.</a:t>
            </a:r>
            <a:r>
              <a:rPr lang="zh-CN" altLang="en-US"/>
              <a:t>小结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7726680" cy="517190"/>
          </a:xfrm>
        </p:spPr>
        <p:txBody>
          <a:bodyPr/>
          <a:lstStyle/>
          <a:p>
            <a:r>
              <a:rPr lang="zh-CN" altLang="en-US"/>
              <a:t>目标：理解 </a:t>
            </a:r>
            <a:r>
              <a:rPr lang="en-US" altLang="zh-CN"/>
              <a:t>CSS </a:t>
            </a:r>
            <a:r>
              <a:rPr lang="zh-CN" altLang="en-US"/>
              <a:t>在网页中的作用 </a:t>
            </a:r>
            <a:r>
              <a:rPr lang="en-US" altLang="zh-CN"/>
              <a:t>+</a:t>
            </a:r>
            <a:r>
              <a:rPr lang="zh-CN" altLang="en-US"/>
              <a:t> 与</a:t>
            </a:r>
            <a:r>
              <a:rPr lang="en-US" altLang="zh-CN"/>
              <a:t>HTML</a:t>
            </a:r>
            <a:r>
              <a:rPr lang="zh-CN" altLang="en-US"/>
              <a:t>的关系</a:t>
            </a:r>
            <a:endParaRPr lang="en-US" altLang="zh-CN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9E52DEE-FD5A-4FCF-BC07-698BD114FA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845675" cy="29231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/>
              <a:t>HTML </a:t>
            </a:r>
            <a:r>
              <a:rPr lang="zh-CN" altLang="en-US"/>
              <a:t>的局限性</a:t>
            </a:r>
            <a:endParaRPr lang="en-US" altLang="zh-CN"/>
          </a:p>
          <a:p>
            <a:pPr marL="360000" lvl="1" indent="0">
              <a:buNone/>
            </a:pPr>
            <a:r>
              <a:rPr lang="zh-CN" altLang="en-US"/>
              <a:t>纯 </a:t>
            </a:r>
            <a:r>
              <a:rPr lang="en-US" altLang="zh-CN"/>
              <a:t>HTML </a:t>
            </a:r>
            <a:r>
              <a:rPr lang="zh-CN" altLang="en-US"/>
              <a:t>页面不够 </a:t>
            </a:r>
            <a:r>
              <a:rPr lang="en-US" altLang="zh-CN" b="1">
                <a:solidFill>
                  <a:srgbClr val="C00000"/>
                </a:solidFill>
              </a:rPr>
              <a:t>"</a:t>
            </a:r>
            <a:r>
              <a:rPr lang="zh-CN" altLang="en-US" b="1">
                <a:solidFill>
                  <a:srgbClr val="C00000"/>
                </a:solidFill>
              </a:rPr>
              <a:t>美丽</a:t>
            </a:r>
            <a:r>
              <a:rPr lang="en-US" altLang="zh-CN" b="1">
                <a:solidFill>
                  <a:srgbClr val="C00000"/>
                </a:solidFill>
              </a:rPr>
              <a:t>"</a:t>
            </a:r>
          </a:p>
          <a:p>
            <a:pPr marL="360000" lvl="1" indent="0"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/>
              <a:t>CSS - </a:t>
            </a:r>
            <a:r>
              <a:rPr lang="zh-CN" altLang="en-US"/>
              <a:t>网页的美容师</a:t>
            </a:r>
            <a:endParaRPr lang="en-US" altLang="zh-CN"/>
          </a:p>
          <a:p>
            <a:pPr marL="360000" lvl="1" indent="0">
              <a:buNone/>
            </a:pPr>
            <a:r>
              <a:rPr lang="zh-CN" altLang="en-US"/>
              <a:t>可以将页面打扮的很漂亮</a:t>
            </a:r>
            <a:endParaRPr lang="en-US" altLang="zh-CN"/>
          </a:p>
          <a:p>
            <a:pPr marL="360000" lvl="1" indent="0">
              <a:buNone/>
            </a:pP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HTML </a:t>
            </a:r>
            <a:r>
              <a:rPr lang="zh-CN" altLang="en-US"/>
              <a:t>和 </a:t>
            </a:r>
            <a:r>
              <a:rPr lang="en-US" altLang="zh-CN"/>
              <a:t>CSS </a:t>
            </a:r>
            <a:r>
              <a:rPr lang="zh-CN" altLang="en-US"/>
              <a:t>关系： 分工不同</a:t>
            </a:r>
            <a:endParaRPr lang="en-US" altLang="zh-CN"/>
          </a:p>
          <a:p>
            <a:pPr marL="360000" lvl="1" indent="0">
              <a:buNone/>
            </a:pPr>
            <a:r>
              <a:rPr lang="zh-CN" altLang="en-US"/>
              <a:t>前者负责内容结构 ，后者负责 页面美化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366BB1-9813-4656-B041-FDC82B92E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109" y="2106360"/>
            <a:ext cx="3396209" cy="2486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58CF72E9-F6B2-4CC6-9250-E718AA03425D}"/>
              </a:ext>
            </a:extLst>
          </p:cNvPr>
          <p:cNvGrpSpPr/>
          <p:nvPr/>
        </p:nvGrpSpPr>
        <p:grpSpPr>
          <a:xfrm>
            <a:off x="4223638" y="5517148"/>
            <a:ext cx="3074797" cy="338554"/>
            <a:chOff x="6941073" y="4860187"/>
            <a:chExt cx="3074797" cy="33855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904986E-D6D5-4271-9501-A5B89FAE872E}"/>
                </a:ext>
              </a:extLst>
            </p:cNvPr>
            <p:cNvSpPr txBox="1"/>
            <p:nvPr/>
          </p:nvSpPr>
          <p:spPr>
            <a:xfrm>
              <a:off x="7220532" y="4860187"/>
              <a:ext cx="2795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结构</a:t>
              </a:r>
              <a:r>
                <a:rPr lang="en-US" altLang="zh-CN" sz="1600" b="1">
                  <a:solidFill>
                    <a:srgbClr val="C00000"/>
                  </a:solidFill>
                  <a:ea typeface="阿里巴巴普惠体" panose="00020600040101010101"/>
                </a:rPr>
                <a:t>(HTML)</a:t>
              </a: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与样式</a:t>
              </a:r>
              <a:r>
                <a:rPr lang="en-US" altLang="zh-CN" sz="1600" b="1">
                  <a:solidFill>
                    <a:srgbClr val="C00000"/>
                  </a:solidFill>
                  <a:ea typeface="阿里巴巴普惠体" panose="00020600040101010101"/>
                </a:rPr>
                <a:t>(CSS)</a:t>
              </a: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分离</a:t>
              </a:r>
              <a:endParaRPr lang="zh-CN" altLang="en-US" sz="16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sp>
          <p:nvSpPr>
            <p:cNvPr id="9" name="Shape 2403">
              <a:extLst>
                <a:ext uri="{FF2B5EF4-FFF2-40B4-BE49-F238E27FC236}">
                  <a16:creationId xmlns:a16="http://schemas.microsoft.com/office/drawing/2014/main" id="{6C4412E9-9710-4B52-96D4-51A926075C9D}"/>
                </a:ext>
              </a:extLst>
            </p:cNvPr>
            <p:cNvSpPr/>
            <p:nvPr/>
          </p:nvSpPr>
          <p:spPr>
            <a:xfrm>
              <a:off x="6941073" y="4889734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13745"/>
                  </a:moveTo>
                  <a:cubicBezTo>
                    <a:pt x="2726" y="13745"/>
                    <a:pt x="2945" y="13526"/>
                    <a:pt x="2945" y="13255"/>
                  </a:cubicBezTo>
                  <a:cubicBezTo>
                    <a:pt x="2945" y="12984"/>
                    <a:pt x="2726" y="12764"/>
                    <a:pt x="2455" y="12764"/>
                  </a:cubicBezTo>
                  <a:lnTo>
                    <a:pt x="982" y="12764"/>
                  </a:lnTo>
                  <a:lnTo>
                    <a:pt x="982" y="982"/>
                  </a:lnTo>
                  <a:lnTo>
                    <a:pt x="16691" y="982"/>
                  </a:lnTo>
                  <a:lnTo>
                    <a:pt x="16691" y="2455"/>
                  </a:lnTo>
                  <a:cubicBezTo>
                    <a:pt x="16691" y="2726"/>
                    <a:pt x="16910" y="2945"/>
                    <a:pt x="17182" y="2945"/>
                  </a:cubicBezTo>
                  <a:cubicBezTo>
                    <a:pt x="17453" y="2945"/>
                    <a:pt x="17673" y="2726"/>
                    <a:pt x="17673" y="2455"/>
                  </a:cubicBezTo>
                  <a:lnTo>
                    <a:pt x="17673" y="982"/>
                  </a:lnTo>
                  <a:cubicBezTo>
                    <a:pt x="17673" y="440"/>
                    <a:pt x="17233" y="0"/>
                    <a:pt x="16691" y="0"/>
                  </a:cubicBez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16691"/>
                  </a:lnTo>
                  <a:cubicBezTo>
                    <a:pt x="0" y="17233"/>
                    <a:pt x="440" y="17673"/>
                    <a:pt x="982" y="17673"/>
                  </a:cubicBezTo>
                  <a:lnTo>
                    <a:pt x="2455" y="17673"/>
                  </a:lnTo>
                  <a:cubicBezTo>
                    <a:pt x="2726" y="17673"/>
                    <a:pt x="2945" y="17453"/>
                    <a:pt x="2945" y="17182"/>
                  </a:cubicBezTo>
                  <a:cubicBezTo>
                    <a:pt x="2945" y="16911"/>
                    <a:pt x="2726" y="16691"/>
                    <a:pt x="2455" y="16691"/>
                  </a:cubicBezTo>
                  <a:lnTo>
                    <a:pt x="982" y="16691"/>
                  </a:lnTo>
                  <a:lnTo>
                    <a:pt x="982" y="13745"/>
                  </a:lnTo>
                  <a:cubicBezTo>
                    <a:pt x="982" y="13745"/>
                    <a:pt x="2455" y="13745"/>
                    <a:pt x="2455" y="13745"/>
                  </a:cubicBezTo>
                  <a:close/>
                  <a:moveTo>
                    <a:pt x="20618" y="16691"/>
                  </a:moveTo>
                  <a:lnTo>
                    <a:pt x="4909" y="16691"/>
                  </a:lnTo>
                  <a:lnTo>
                    <a:pt x="4909" y="4909"/>
                  </a:lnTo>
                  <a:lnTo>
                    <a:pt x="20618" y="4909"/>
                  </a:lnTo>
                  <a:cubicBezTo>
                    <a:pt x="20618" y="4909"/>
                    <a:pt x="20618" y="16691"/>
                    <a:pt x="20618" y="16691"/>
                  </a:cubicBezTo>
                  <a:close/>
                  <a:moveTo>
                    <a:pt x="20618" y="20618"/>
                  </a:moveTo>
                  <a:lnTo>
                    <a:pt x="4909" y="20618"/>
                  </a:lnTo>
                  <a:lnTo>
                    <a:pt x="4909" y="17673"/>
                  </a:lnTo>
                  <a:lnTo>
                    <a:pt x="20618" y="17673"/>
                  </a:lnTo>
                  <a:cubicBezTo>
                    <a:pt x="20618" y="17673"/>
                    <a:pt x="20618" y="20618"/>
                    <a:pt x="20618" y="20618"/>
                  </a:cubicBezTo>
                  <a:close/>
                  <a:moveTo>
                    <a:pt x="20618" y="3927"/>
                  </a:moveTo>
                  <a:lnTo>
                    <a:pt x="4909" y="3927"/>
                  </a:lnTo>
                  <a:cubicBezTo>
                    <a:pt x="4367" y="3927"/>
                    <a:pt x="3927" y="4367"/>
                    <a:pt x="3927" y="4909"/>
                  </a:cubicBezTo>
                  <a:lnTo>
                    <a:pt x="3927" y="20618"/>
                  </a:lnTo>
                  <a:cubicBezTo>
                    <a:pt x="3927" y="21160"/>
                    <a:pt x="4367" y="21600"/>
                    <a:pt x="4909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4909"/>
                  </a:lnTo>
                  <a:cubicBezTo>
                    <a:pt x="21600" y="4367"/>
                    <a:pt x="21160" y="3927"/>
                    <a:pt x="20618" y="3927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680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综合案例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535" y="1171575"/>
            <a:ext cx="6902050" cy="51719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要求：学员信息页面美化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2147136"/>
            <a:ext cx="2320636" cy="259111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solidFill>
                  <a:srgbClr val="C00000"/>
                </a:solidFill>
                <a:ea typeface="阿里巴巴普惠体" panose="00020600040101010101"/>
              </a:rPr>
              <a:t>实现思路： </a:t>
            </a:r>
            <a:endParaRPr lang="en-US" altLang="zh-CN" b="1">
              <a:solidFill>
                <a:srgbClr val="C00000"/>
              </a:solidFill>
              <a:ea typeface="阿里巴巴普惠体" panose="00020600040101010101"/>
            </a:endParaRPr>
          </a:p>
          <a:p>
            <a:pPr marL="0" indent="0">
              <a:buFont typeface="+mj-lt"/>
              <a:buNone/>
            </a:pPr>
            <a:r>
              <a:rPr lang="en-US" altLang="zh-CN">
                <a:solidFill>
                  <a:srgbClr val="C00000"/>
                </a:solidFill>
                <a:ea typeface="阿里巴巴普惠体" panose="00020600040101010101"/>
              </a:rPr>
              <a:t>1.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添加页头和 页脚  </a:t>
            </a:r>
            <a:endParaRPr lang="en-US" altLang="zh-CN">
              <a:solidFill>
                <a:srgbClr val="C00000"/>
              </a:solidFill>
              <a:ea typeface="阿里巴巴普惠体" panose="00020600040101010101"/>
            </a:endParaRPr>
          </a:p>
          <a:p>
            <a:pPr marL="0" indent="0">
              <a:buFont typeface="+mj-lt"/>
              <a:buNone/>
            </a:pPr>
            <a:r>
              <a:rPr lang="en-US" altLang="zh-CN">
                <a:solidFill>
                  <a:schemeClr val="tx1"/>
                </a:solidFill>
                <a:ea typeface="阿里巴巴普惠体" panose="00020600040101010101"/>
              </a:rPr>
              <a:t>2.</a:t>
            </a:r>
            <a:r>
              <a:rPr lang="zh-CN" altLang="en-US">
                <a:solidFill>
                  <a:schemeClr val="tx1"/>
                </a:solidFill>
                <a:ea typeface="阿里巴巴普惠体" panose="00020600040101010101"/>
              </a:rPr>
              <a:t>添加</a:t>
            </a:r>
            <a:r>
              <a:rPr lang="en-US" altLang="zh-CN">
                <a:solidFill>
                  <a:schemeClr val="tx1"/>
                </a:solidFill>
                <a:ea typeface="阿里巴巴普惠体" panose="00020600040101010101"/>
              </a:rPr>
              <a:t>"</a:t>
            </a:r>
            <a:r>
              <a:rPr lang="zh-CN" altLang="en-US">
                <a:solidFill>
                  <a:schemeClr val="tx1"/>
                </a:solidFill>
                <a:ea typeface="阿里巴巴普惠体" panose="00020600040101010101"/>
              </a:rPr>
              <a:t>白色盒子</a:t>
            </a:r>
            <a:r>
              <a:rPr lang="en-US" altLang="zh-CN">
                <a:solidFill>
                  <a:schemeClr val="tx1"/>
                </a:solidFill>
                <a:ea typeface="阿里巴巴普惠体" panose="00020600040101010101"/>
              </a:rPr>
              <a:t>"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   </a:t>
            </a:r>
            <a:endParaRPr lang="en-US" altLang="zh-CN">
              <a:solidFill>
                <a:srgbClr val="C00000"/>
              </a:solidFill>
              <a:ea typeface="阿里巴巴普惠体" panose="00020600040101010101"/>
            </a:endParaRPr>
          </a:p>
          <a:p>
            <a:pPr marL="0" indent="0">
              <a:buFont typeface="+mj-lt"/>
              <a:buNone/>
            </a:pPr>
            <a:r>
              <a:rPr lang="en-US" altLang="zh-CN">
                <a:solidFill>
                  <a:srgbClr val="00B050"/>
                </a:solidFill>
                <a:ea typeface="阿里巴巴普惠体" panose="00020600040101010101"/>
              </a:rPr>
              <a:t>3.</a:t>
            </a:r>
            <a:r>
              <a:rPr lang="zh-CN" altLang="en-US">
                <a:solidFill>
                  <a:srgbClr val="00B050"/>
                </a:solidFill>
                <a:ea typeface="阿里巴巴普惠体" panose="00020600040101010101"/>
              </a:rPr>
              <a:t>添加标题文字    </a:t>
            </a:r>
            <a:endParaRPr lang="en-US" altLang="zh-CN">
              <a:solidFill>
                <a:srgbClr val="00B050"/>
              </a:solidFill>
              <a:ea typeface="阿里巴巴普惠体" panose="00020600040101010101"/>
            </a:endParaRPr>
          </a:p>
          <a:p>
            <a:pPr marL="0" indent="0">
              <a:buFont typeface="+mj-lt"/>
              <a:buNone/>
            </a:pP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ea typeface="阿里巴巴普惠体" panose="00020600040101010101"/>
              </a:rPr>
              <a:t>4.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ea typeface="阿里巴巴普惠体" panose="00020600040101010101"/>
              </a:rPr>
              <a:t>更换表头标签</a:t>
            </a:r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  <a:ea typeface="阿里巴巴普惠体" panose="00020600040101010101"/>
            </a:endParaRPr>
          </a:p>
          <a:p>
            <a:pPr marL="0" indent="0">
              <a:buFont typeface="+mj-lt"/>
              <a:buNone/>
            </a:pPr>
            <a:r>
              <a:rPr lang="en-US" altLang="zh-CN">
                <a:solidFill>
                  <a:srgbClr val="C00000"/>
                </a:solidFill>
                <a:ea typeface="阿里巴巴普惠体" panose="00020600040101010101"/>
              </a:rPr>
              <a:t>5.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样式优化</a:t>
            </a:r>
            <a:endParaRPr lang="en-US" altLang="zh-CN">
              <a:solidFill>
                <a:srgbClr val="C00000"/>
              </a:solidFill>
            </a:endParaRPr>
          </a:p>
          <a:p>
            <a:pPr marL="358775" indent="-266700">
              <a:tabLst>
                <a:tab pos="92075" algn="l"/>
              </a:tabLst>
            </a:pPr>
            <a:endParaRPr lang="en-US" altLang="zh-CN"/>
          </a:p>
        </p:txBody>
      </p:sp>
      <p:sp>
        <p:nvSpPr>
          <p:cNvPr id="8" name="Shape 2393">
            <a:extLst>
              <a:ext uri="{FF2B5EF4-FFF2-40B4-BE49-F238E27FC236}">
                <a16:creationId xmlns:a16="http://schemas.microsoft.com/office/drawing/2014/main" id="{C3725421-4925-493E-8B4C-012540044959}"/>
              </a:ext>
            </a:extLst>
          </p:cNvPr>
          <p:cNvSpPr/>
          <p:nvPr/>
        </p:nvSpPr>
        <p:spPr>
          <a:xfrm>
            <a:off x="920076" y="128595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27C9B0-E532-436F-830B-1A4147AC8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812" y="1425680"/>
            <a:ext cx="4163870" cy="41986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C45100-98AE-4CF9-A660-03FC09C0B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830" y="2389474"/>
            <a:ext cx="3272198" cy="2882135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3C8D8A3-C55A-4BBF-80DE-008F2CF19A7F}"/>
              </a:ext>
            </a:extLst>
          </p:cNvPr>
          <p:cNvCxnSpPr>
            <a:cxnSpLocks/>
          </p:cNvCxnSpPr>
          <p:nvPr/>
        </p:nvCxnSpPr>
        <p:spPr>
          <a:xfrm>
            <a:off x="3657593" y="1995528"/>
            <a:ext cx="6152712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1F5C016-0533-4E1B-A83A-5151ED1ECE51}"/>
              </a:ext>
            </a:extLst>
          </p:cNvPr>
          <p:cNvCxnSpPr>
            <a:cxnSpLocks/>
          </p:cNvCxnSpPr>
          <p:nvPr/>
        </p:nvCxnSpPr>
        <p:spPr>
          <a:xfrm>
            <a:off x="3657593" y="5437858"/>
            <a:ext cx="6047265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EF0D494-5E55-4521-B84E-08EE98F1DB71}"/>
              </a:ext>
            </a:extLst>
          </p:cNvPr>
          <p:cNvSpPr txBox="1"/>
          <p:nvPr/>
        </p:nvSpPr>
        <p:spPr>
          <a:xfrm>
            <a:off x="4672679" y="171852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rgbClr val="C0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1.</a:t>
            </a:r>
            <a:r>
              <a:rPr lang="zh-CN" altLang="en-US" sz="1200" b="1">
                <a:solidFill>
                  <a:srgbClr val="C0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缺 页头</a:t>
            </a:r>
            <a:endParaRPr lang="zh-CN" altLang="en-US" sz="1200" b="1" dirty="0">
              <a:solidFill>
                <a:srgbClr val="C0000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CF8AE4-BAE9-48A1-AFCE-4116B030A850}"/>
              </a:ext>
            </a:extLst>
          </p:cNvPr>
          <p:cNvSpPr txBox="1"/>
          <p:nvPr/>
        </p:nvSpPr>
        <p:spPr>
          <a:xfrm>
            <a:off x="4672679" y="5437857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rgbClr val="C0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2.</a:t>
            </a:r>
            <a:r>
              <a:rPr lang="zh-CN" altLang="en-US" sz="1200" b="1">
                <a:solidFill>
                  <a:srgbClr val="C0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缺 页脚</a:t>
            </a:r>
            <a:endParaRPr lang="zh-CN" altLang="en-US" sz="1200" b="1" dirty="0">
              <a:solidFill>
                <a:srgbClr val="C0000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5ABD033-6196-4F6D-9535-259680A5F1C4}"/>
              </a:ext>
            </a:extLst>
          </p:cNvPr>
          <p:cNvCxnSpPr>
            <a:cxnSpLocks/>
          </p:cNvCxnSpPr>
          <p:nvPr/>
        </p:nvCxnSpPr>
        <p:spPr>
          <a:xfrm>
            <a:off x="3657593" y="2351121"/>
            <a:ext cx="6152712" cy="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C3F9519-396C-40D2-8969-B5B34FEC606E}"/>
              </a:ext>
            </a:extLst>
          </p:cNvPr>
          <p:cNvSpPr txBox="1"/>
          <p:nvPr/>
        </p:nvSpPr>
        <p:spPr>
          <a:xfrm>
            <a:off x="4907628" y="2085879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rgbClr val="00B05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4.</a:t>
            </a:r>
            <a:r>
              <a:rPr lang="zh-CN" altLang="en-US" sz="1200" b="1">
                <a:solidFill>
                  <a:srgbClr val="00B05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缺 标题文字</a:t>
            </a:r>
            <a:endParaRPr lang="zh-CN" altLang="en-US" sz="1200" b="1" dirty="0">
              <a:solidFill>
                <a:srgbClr val="00B05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A5D331-B4DF-4733-BB55-2C5A33DFFC9D}"/>
              </a:ext>
            </a:extLst>
          </p:cNvPr>
          <p:cNvSpPr txBox="1"/>
          <p:nvPr/>
        </p:nvSpPr>
        <p:spPr>
          <a:xfrm>
            <a:off x="5564419" y="2326170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2">
                    <a:lumMod val="60000"/>
                    <a:lumOff val="4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5.</a:t>
            </a:r>
            <a:r>
              <a:rPr lang="zh-CN" altLang="en-US" sz="1200" b="1">
                <a:solidFill>
                  <a:schemeClr val="tx2">
                    <a:lumMod val="60000"/>
                    <a:lumOff val="4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缺 表头样式</a:t>
            </a:r>
            <a:endParaRPr lang="zh-CN" altLang="en-US" sz="1200" b="1" dirty="0">
              <a:solidFill>
                <a:schemeClr val="tx2">
                  <a:lumMod val="60000"/>
                  <a:lumOff val="40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7FF97D-5895-4541-BCB8-1D07137DEC7E}"/>
              </a:ext>
            </a:extLst>
          </p:cNvPr>
          <p:cNvSpPr/>
          <p:nvPr/>
        </p:nvSpPr>
        <p:spPr>
          <a:xfrm>
            <a:off x="7666176" y="1995528"/>
            <a:ext cx="4095270" cy="3442327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19D7272-28EF-4DBB-BA55-D2884238A2AA}"/>
              </a:ext>
            </a:extLst>
          </p:cNvPr>
          <p:cNvSpPr txBox="1"/>
          <p:nvPr/>
        </p:nvSpPr>
        <p:spPr>
          <a:xfrm>
            <a:off x="10580829" y="1696462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latin typeface="华文宋体" panose="02010600040101010101" pitchFamily="2" charset="-122"/>
                <a:ea typeface="华文宋体" panose="02010600040101010101" pitchFamily="2" charset="-122"/>
              </a:rPr>
              <a:t>3.</a:t>
            </a:r>
            <a:r>
              <a:rPr lang="zh-CN" altLang="en-US" sz="1200" b="1">
                <a:latin typeface="华文宋体" panose="02010600040101010101" pitchFamily="2" charset="-122"/>
                <a:ea typeface="华文宋体" panose="02010600040101010101" pitchFamily="2" charset="-122"/>
              </a:rPr>
              <a:t>缺 白色盒子</a:t>
            </a:r>
            <a:endParaRPr lang="zh-CN" altLang="en-US" sz="12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1213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  <p:bldP spid="19" grpId="0" animBg="1"/>
      <p:bldP spid="2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综合案例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535" y="1171575"/>
            <a:ext cx="3636416" cy="51719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要求：新闻页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3636416" cy="208890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通过本案例，主要复习：</a:t>
            </a:r>
            <a:endParaRPr lang="en-US" altLang="zh-CN"/>
          </a:p>
          <a:p>
            <a:pPr marL="360363" indent="-268288">
              <a:tabLst>
                <a:tab pos="92075" algn="l"/>
              </a:tabLst>
            </a:pPr>
            <a:r>
              <a:rPr lang="zh-CN" altLang="en-US"/>
              <a:t>基础选择器</a:t>
            </a:r>
            <a:endParaRPr lang="en-US" altLang="zh-CN"/>
          </a:p>
          <a:p>
            <a:pPr marL="360363" indent="-268288">
              <a:tabLst>
                <a:tab pos="92075" algn="l"/>
              </a:tabLst>
            </a:pPr>
            <a:r>
              <a:rPr lang="zh-CN" altLang="en-US"/>
              <a:t>背景图</a:t>
            </a:r>
            <a:endParaRPr lang="en-US" altLang="zh-CN"/>
          </a:p>
          <a:p>
            <a:pPr marL="360363" indent="-268288">
              <a:tabLst>
                <a:tab pos="92075" algn="l"/>
              </a:tabLst>
            </a:pPr>
            <a:r>
              <a:rPr lang="zh-CN" altLang="en-US"/>
              <a:t>盒子模型 与 行高</a:t>
            </a:r>
            <a:endParaRPr lang="en-US" altLang="zh-CN"/>
          </a:p>
        </p:txBody>
      </p:sp>
      <p:sp>
        <p:nvSpPr>
          <p:cNvPr id="8" name="Shape 2393">
            <a:extLst>
              <a:ext uri="{FF2B5EF4-FFF2-40B4-BE49-F238E27FC236}">
                <a16:creationId xmlns:a16="http://schemas.microsoft.com/office/drawing/2014/main" id="{C3725421-4925-493E-8B4C-012540044959}"/>
              </a:ext>
            </a:extLst>
          </p:cNvPr>
          <p:cNvSpPr/>
          <p:nvPr/>
        </p:nvSpPr>
        <p:spPr>
          <a:xfrm>
            <a:off x="920076" y="128595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87BB01-5B52-4930-86D7-B067E37B8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623" y="1565410"/>
            <a:ext cx="5529526" cy="386866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471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综合案例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535" y="1171575"/>
            <a:ext cx="3636416" cy="51719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要求：商品项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5257800" cy="208890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通过本案例，主要复习：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基本选择器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背景图、背景色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盒子模型</a:t>
            </a:r>
            <a:endParaRPr lang="en-US" altLang="zh-CN"/>
          </a:p>
        </p:txBody>
      </p:sp>
      <p:sp>
        <p:nvSpPr>
          <p:cNvPr id="8" name="Shape 2393">
            <a:extLst>
              <a:ext uri="{FF2B5EF4-FFF2-40B4-BE49-F238E27FC236}">
                <a16:creationId xmlns:a16="http://schemas.microsoft.com/office/drawing/2014/main" id="{C3725421-4925-493E-8B4C-012540044959}"/>
              </a:ext>
            </a:extLst>
          </p:cNvPr>
          <p:cNvSpPr/>
          <p:nvPr/>
        </p:nvSpPr>
        <p:spPr>
          <a:xfrm>
            <a:off x="920076" y="128595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D5D6F9-2647-4BD4-A33A-CB6A63357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259" y="2186832"/>
            <a:ext cx="1729890" cy="24843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EFB652-92BA-48B4-BE76-CFD801C82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714" y="1989138"/>
            <a:ext cx="2400508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91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249C2E-07EF-4668-8CC9-27D54AF3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HTML </a:t>
            </a:r>
            <a:r>
              <a:rPr lang="zh-CN" altLang="en-US"/>
              <a:t>标签 上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62EFCF-979C-4C89-9863-5F272EAFB5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5559" y="1903912"/>
            <a:ext cx="3378005" cy="3196039"/>
          </a:xfrm>
        </p:spPr>
        <p:txBody>
          <a:bodyPr/>
          <a:lstStyle/>
          <a:p>
            <a:r>
              <a:rPr lang="zh-CN" altLang="en-US"/>
              <a:t>什么是网页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基本结构与语法规范</a:t>
            </a:r>
            <a:endParaRPr lang="en-US" altLang="zh-CN"/>
          </a:p>
          <a:p>
            <a:r>
              <a:rPr lang="zh-CN" altLang="en-US"/>
              <a:t>开发环境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常用标签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实体符号</a:t>
            </a:r>
          </a:p>
        </p:txBody>
      </p:sp>
    </p:spTree>
    <p:extLst>
      <p:ext uri="{BB962C8B-B14F-4D97-AF65-F5344CB8AC3E}">
        <p14:creationId xmlns:p14="http://schemas.microsoft.com/office/powerpoint/2010/main" val="8163548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8581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73C49D4-094F-4D8E-974B-7D6EDA5C6132}"/>
              </a:ext>
            </a:extLst>
          </p:cNvPr>
          <p:cNvGrpSpPr/>
          <p:nvPr/>
        </p:nvGrpSpPr>
        <p:grpSpPr>
          <a:xfrm>
            <a:off x="579642" y="2344885"/>
            <a:ext cx="4680065" cy="2660075"/>
            <a:chOff x="6564806" y="3563403"/>
            <a:chExt cx="4680065" cy="266007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EC4B851-B853-42CA-9671-AA0EBD85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4806" y="3881631"/>
              <a:ext cx="3443893" cy="23418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CFF0A33-0F06-498B-B5A6-09E452D83FD0}"/>
                </a:ext>
              </a:extLst>
            </p:cNvPr>
            <p:cNvSpPr txBox="1"/>
            <p:nvPr/>
          </p:nvSpPr>
          <p:spPr>
            <a:xfrm>
              <a:off x="7814203" y="3563403"/>
              <a:ext cx="11961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rgbClr val="C00000"/>
                  </a:solidFill>
                  <a:ea typeface="阿里巴巴普惠体" panose="00020600040101010101"/>
                </a:rPr>
                <a:t>宽度： </a:t>
              </a:r>
              <a:r>
                <a:rPr lang="en-US" altLang="zh-CN" sz="1400" b="1">
                  <a:solidFill>
                    <a:srgbClr val="C00000"/>
                  </a:solidFill>
                  <a:ea typeface="阿里巴巴普惠体" panose="00020600040101010101"/>
                </a:rPr>
                <a:t>width</a:t>
              </a:r>
              <a:endParaRPr lang="zh-CN" altLang="en-US" sz="14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2B1D12B-852C-49D5-BE4F-8A4FB9148B79}"/>
                </a:ext>
              </a:extLst>
            </p:cNvPr>
            <p:cNvSpPr txBox="1"/>
            <p:nvPr/>
          </p:nvSpPr>
          <p:spPr>
            <a:xfrm>
              <a:off x="10008699" y="4667865"/>
              <a:ext cx="1236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rgbClr val="C00000"/>
                  </a:solidFill>
                  <a:ea typeface="阿里巴巴普惠体" panose="00020600040101010101"/>
                </a:rPr>
                <a:t>高度： </a:t>
              </a:r>
              <a:r>
                <a:rPr lang="en-US" altLang="zh-CN" sz="1400" b="1">
                  <a:solidFill>
                    <a:srgbClr val="C00000"/>
                  </a:solidFill>
                  <a:ea typeface="阿里巴巴普惠体" panose="00020600040101010101"/>
                </a:rPr>
                <a:t>height</a:t>
              </a:r>
              <a:endParaRPr lang="zh-CN" altLang="en-US" sz="14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908EA37-D20B-4D37-8B8E-8FB49DEB3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055" y="791558"/>
            <a:ext cx="6747050" cy="31213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3F6635-8FC1-4CF9-90D3-17A5DF1E6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576" y="4686420"/>
            <a:ext cx="6348010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9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pPr defTabSz="412393"/>
            <a:r>
              <a:rPr lang="zh-CN" altLang="en-US" dirty="0">
                <a:sym typeface="Helvetica"/>
              </a:rPr>
              <a:t>图标素材 </a:t>
            </a:r>
            <a:r>
              <a:rPr lang="en-US" altLang="zh-CN" dirty="0">
                <a:sym typeface="Helvetica"/>
              </a:rPr>
              <a:t>–</a:t>
            </a:r>
            <a:r>
              <a:rPr lang="zh-CN" altLang="en-US" dirty="0">
                <a:sym typeface="Helvetica"/>
              </a:rPr>
              <a:t> 请自行取用、改色、放大</a:t>
            </a:r>
          </a:p>
        </p:txBody>
      </p:sp>
      <p:sp>
        <p:nvSpPr>
          <p:cNvPr id="114" name="Shape 2368"/>
          <p:cNvSpPr/>
          <p:nvPr/>
        </p:nvSpPr>
        <p:spPr>
          <a:xfrm>
            <a:off x="879716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5" name="Shape 2369"/>
          <p:cNvSpPr/>
          <p:nvPr/>
        </p:nvSpPr>
        <p:spPr>
          <a:xfrm>
            <a:off x="1413003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6" name="Shape 2370"/>
          <p:cNvSpPr/>
          <p:nvPr/>
        </p:nvSpPr>
        <p:spPr>
          <a:xfrm>
            <a:off x="1946289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7" name="Shape 2371"/>
          <p:cNvSpPr/>
          <p:nvPr/>
        </p:nvSpPr>
        <p:spPr>
          <a:xfrm>
            <a:off x="2518435" y="1426490"/>
            <a:ext cx="202566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8" name="Shape 2372"/>
          <p:cNvSpPr/>
          <p:nvPr/>
        </p:nvSpPr>
        <p:spPr>
          <a:xfrm>
            <a:off x="3051721" y="1426490"/>
            <a:ext cx="202566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9" name="Shape 2373"/>
          <p:cNvSpPr/>
          <p:nvPr/>
        </p:nvSpPr>
        <p:spPr>
          <a:xfrm>
            <a:off x="3571778" y="1426490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0" name="Shape 2374"/>
          <p:cNvSpPr/>
          <p:nvPr/>
        </p:nvSpPr>
        <p:spPr>
          <a:xfrm>
            <a:off x="4105065" y="1426490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1" name="Shape 2375"/>
          <p:cNvSpPr/>
          <p:nvPr/>
        </p:nvSpPr>
        <p:spPr>
          <a:xfrm>
            <a:off x="4639178" y="142649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2" name="Shape 2376"/>
          <p:cNvSpPr/>
          <p:nvPr/>
        </p:nvSpPr>
        <p:spPr>
          <a:xfrm>
            <a:off x="5172464" y="142649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3" name="Shape 2377"/>
          <p:cNvSpPr/>
          <p:nvPr/>
        </p:nvSpPr>
        <p:spPr>
          <a:xfrm>
            <a:off x="5705751" y="142649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4" name="Shape 2378"/>
          <p:cNvSpPr/>
          <p:nvPr/>
        </p:nvSpPr>
        <p:spPr>
          <a:xfrm>
            <a:off x="905347" y="1959776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5" name="Shape 2379"/>
          <p:cNvSpPr/>
          <p:nvPr/>
        </p:nvSpPr>
        <p:spPr>
          <a:xfrm>
            <a:off x="1413003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6" name="Shape 2380"/>
          <p:cNvSpPr/>
          <p:nvPr/>
        </p:nvSpPr>
        <p:spPr>
          <a:xfrm>
            <a:off x="1971920" y="1959776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7" name="Shape 2381"/>
          <p:cNvSpPr/>
          <p:nvPr/>
        </p:nvSpPr>
        <p:spPr>
          <a:xfrm>
            <a:off x="2505206" y="1959776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8" name="Shape 2382"/>
          <p:cNvSpPr/>
          <p:nvPr/>
        </p:nvSpPr>
        <p:spPr>
          <a:xfrm>
            <a:off x="3013688" y="2004423"/>
            <a:ext cx="278632" cy="190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9" name="Shape 2383"/>
          <p:cNvSpPr/>
          <p:nvPr/>
        </p:nvSpPr>
        <p:spPr>
          <a:xfrm>
            <a:off x="3546974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0" name="Shape 2384"/>
          <p:cNvSpPr/>
          <p:nvPr/>
        </p:nvSpPr>
        <p:spPr>
          <a:xfrm>
            <a:off x="4105065" y="1985407"/>
            <a:ext cx="229024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1" name="Shape 2385"/>
          <p:cNvSpPr/>
          <p:nvPr/>
        </p:nvSpPr>
        <p:spPr>
          <a:xfrm>
            <a:off x="4613547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2" name="Shape 2386"/>
          <p:cNvSpPr/>
          <p:nvPr/>
        </p:nvSpPr>
        <p:spPr>
          <a:xfrm>
            <a:off x="5146834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3" name="Shape 2387"/>
          <p:cNvSpPr/>
          <p:nvPr/>
        </p:nvSpPr>
        <p:spPr>
          <a:xfrm>
            <a:off x="5680120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4" name="Shape 2388"/>
          <p:cNvSpPr/>
          <p:nvPr/>
        </p:nvSpPr>
        <p:spPr>
          <a:xfrm>
            <a:off x="879716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5" name="Shape 2389"/>
          <p:cNvSpPr/>
          <p:nvPr/>
        </p:nvSpPr>
        <p:spPr>
          <a:xfrm>
            <a:off x="1413003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6" name="Shape 2390"/>
          <p:cNvSpPr/>
          <p:nvPr/>
        </p:nvSpPr>
        <p:spPr>
          <a:xfrm>
            <a:off x="1946289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7" name="Shape 2391"/>
          <p:cNvSpPr/>
          <p:nvPr/>
        </p:nvSpPr>
        <p:spPr>
          <a:xfrm>
            <a:off x="2479575" y="2600546"/>
            <a:ext cx="279459" cy="63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8" name="Shape 2392"/>
          <p:cNvSpPr/>
          <p:nvPr/>
        </p:nvSpPr>
        <p:spPr>
          <a:xfrm>
            <a:off x="3013688" y="2493062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9" name="Shape 2393"/>
          <p:cNvSpPr/>
          <p:nvPr/>
        </p:nvSpPr>
        <p:spPr>
          <a:xfrm>
            <a:off x="3546974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0" name="Shape 2394"/>
          <p:cNvSpPr/>
          <p:nvPr/>
        </p:nvSpPr>
        <p:spPr>
          <a:xfrm>
            <a:off x="4080261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1" name="Shape 2395"/>
          <p:cNvSpPr/>
          <p:nvPr/>
        </p:nvSpPr>
        <p:spPr>
          <a:xfrm>
            <a:off x="4613547" y="2505464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2" name="Shape 2396"/>
          <p:cNvSpPr/>
          <p:nvPr/>
        </p:nvSpPr>
        <p:spPr>
          <a:xfrm>
            <a:off x="5146834" y="2505464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3" name="Shape 2397"/>
          <p:cNvSpPr/>
          <p:nvPr/>
        </p:nvSpPr>
        <p:spPr>
          <a:xfrm>
            <a:off x="5680120" y="2505464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4" name="Shape 2398"/>
          <p:cNvSpPr/>
          <p:nvPr/>
        </p:nvSpPr>
        <p:spPr>
          <a:xfrm>
            <a:off x="879716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5" name="Shape 2399"/>
          <p:cNvSpPr/>
          <p:nvPr/>
        </p:nvSpPr>
        <p:spPr>
          <a:xfrm>
            <a:off x="1413003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6" name="Shape 2400"/>
          <p:cNvSpPr/>
          <p:nvPr/>
        </p:nvSpPr>
        <p:spPr>
          <a:xfrm>
            <a:off x="1946289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7" name="Shape 2401"/>
          <p:cNvSpPr/>
          <p:nvPr/>
        </p:nvSpPr>
        <p:spPr>
          <a:xfrm>
            <a:off x="2479575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8" name="Shape 2402"/>
          <p:cNvSpPr/>
          <p:nvPr/>
        </p:nvSpPr>
        <p:spPr>
          <a:xfrm>
            <a:off x="3013688" y="3051979"/>
            <a:ext cx="278632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9" name="Shape 2403"/>
          <p:cNvSpPr/>
          <p:nvPr/>
        </p:nvSpPr>
        <p:spPr>
          <a:xfrm>
            <a:off x="3546974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0" name="Shape 2404"/>
          <p:cNvSpPr/>
          <p:nvPr/>
        </p:nvSpPr>
        <p:spPr>
          <a:xfrm>
            <a:off x="4080261" y="3051979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1" name="Shape 2405"/>
          <p:cNvSpPr/>
          <p:nvPr/>
        </p:nvSpPr>
        <p:spPr>
          <a:xfrm>
            <a:off x="4613547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2" name="Shape 2406"/>
          <p:cNvSpPr/>
          <p:nvPr/>
        </p:nvSpPr>
        <p:spPr>
          <a:xfrm>
            <a:off x="5146834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3" name="Shape 2407"/>
          <p:cNvSpPr/>
          <p:nvPr/>
        </p:nvSpPr>
        <p:spPr>
          <a:xfrm>
            <a:off x="5680120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4" name="Shape 2408"/>
          <p:cNvSpPr/>
          <p:nvPr/>
        </p:nvSpPr>
        <p:spPr>
          <a:xfrm>
            <a:off x="879716" y="3585266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5" name="Shape 2409"/>
          <p:cNvSpPr/>
          <p:nvPr/>
        </p:nvSpPr>
        <p:spPr>
          <a:xfrm>
            <a:off x="1413003" y="3585266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6" name="Shape 2410"/>
          <p:cNvSpPr/>
          <p:nvPr/>
        </p:nvSpPr>
        <p:spPr>
          <a:xfrm>
            <a:off x="1946289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7" name="Shape 2411"/>
          <p:cNvSpPr/>
          <p:nvPr/>
        </p:nvSpPr>
        <p:spPr>
          <a:xfrm>
            <a:off x="2479575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8" name="Shape 2412"/>
          <p:cNvSpPr/>
          <p:nvPr/>
        </p:nvSpPr>
        <p:spPr>
          <a:xfrm>
            <a:off x="3013688" y="3559635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9" name="Shape 2413"/>
          <p:cNvSpPr/>
          <p:nvPr/>
        </p:nvSpPr>
        <p:spPr>
          <a:xfrm>
            <a:off x="3546974" y="3566250"/>
            <a:ext cx="279459" cy="272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0" name="Shape 2414"/>
          <p:cNvSpPr/>
          <p:nvPr/>
        </p:nvSpPr>
        <p:spPr>
          <a:xfrm>
            <a:off x="4080261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1" name="Shape 2415"/>
          <p:cNvSpPr/>
          <p:nvPr/>
        </p:nvSpPr>
        <p:spPr>
          <a:xfrm>
            <a:off x="4613547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2" name="Shape 2416"/>
          <p:cNvSpPr/>
          <p:nvPr/>
        </p:nvSpPr>
        <p:spPr>
          <a:xfrm>
            <a:off x="5146834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3" name="Shape 2417"/>
          <p:cNvSpPr/>
          <p:nvPr/>
        </p:nvSpPr>
        <p:spPr>
          <a:xfrm>
            <a:off x="5692522" y="3559635"/>
            <a:ext cx="254655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4" name="Shape 2418"/>
          <p:cNvSpPr/>
          <p:nvPr/>
        </p:nvSpPr>
        <p:spPr>
          <a:xfrm>
            <a:off x="879716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5" name="Shape 2419"/>
          <p:cNvSpPr/>
          <p:nvPr/>
        </p:nvSpPr>
        <p:spPr>
          <a:xfrm>
            <a:off x="1413003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6" name="Shape 2420"/>
          <p:cNvSpPr/>
          <p:nvPr/>
        </p:nvSpPr>
        <p:spPr>
          <a:xfrm>
            <a:off x="1959518" y="4092921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7" name="Shape 2421"/>
          <p:cNvSpPr/>
          <p:nvPr/>
        </p:nvSpPr>
        <p:spPr>
          <a:xfrm>
            <a:off x="2530837" y="4092921"/>
            <a:ext cx="17776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8" name="Shape 2422"/>
          <p:cNvSpPr/>
          <p:nvPr/>
        </p:nvSpPr>
        <p:spPr>
          <a:xfrm>
            <a:off x="3013688" y="4092921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9" name="Shape 2423"/>
          <p:cNvSpPr/>
          <p:nvPr/>
        </p:nvSpPr>
        <p:spPr>
          <a:xfrm>
            <a:off x="3546974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0" name="Shape 2424"/>
          <p:cNvSpPr/>
          <p:nvPr/>
        </p:nvSpPr>
        <p:spPr>
          <a:xfrm>
            <a:off x="4080261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1" name="Shape 2425"/>
          <p:cNvSpPr/>
          <p:nvPr/>
        </p:nvSpPr>
        <p:spPr>
          <a:xfrm>
            <a:off x="4613547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2" name="Shape 2426"/>
          <p:cNvSpPr/>
          <p:nvPr/>
        </p:nvSpPr>
        <p:spPr>
          <a:xfrm>
            <a:off x="5146834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3" name="Shape 2427"/>
          <p:cNvSpPr/>
          <p:nvPr/>
        </p:nvSpPr>
        <p:spPr>
          <a:xfrm>
            <a:off x="5680120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4" name="Shape 2428"/>
          <p:cNvSpPr/>
          <p:nvPr/>
        </p:nvSpPr>
        <p:spPr>
          <a:xfrm>
            <a:off x="6277070" y="142649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5" name="Shape 2429"/>
          <p:cNvSpPr/>
          <p:nvPr/>
        </p:nvSpPr>
        <p:spPr>
          <a:xfrm>
            <a:off x="6810356" y="142649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6" name="Shape 2430"/>
          <p:cNvSpPr/>
          <p:nvPr/>
        </p:nvSpPr>
        <p:spPr>
          <a:xfrm>
            <a:off x="7318012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7" name="Shape 2431"/>
          <p:cNvSpPr/>
          <p:nvPr/>
        </p:nvSpPr>
        <p:spPr>
          <a:xfrm>
            <a:off x="7851298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8" name="Shape 2432"/>
          <p:cNvSpPr/>
          <p:nvPr/>
        </p:nvSpPr>
        <p:spPr>
          <a:xfrm>
            <a:off x="8385411" y="1438892"/>
            <a:ext cx="278632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9" name="Shape 2433"/>
          <p:cNvSpPr/>
          <p:nvPr/>
        </p:nvSpPr>
        <p:spPr>
          <a:xfrm>
            <a:off x="8918697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0" name="Shape 2434"/>
          <p:cNvSpPr/>
          <p:nvPr/>
        </p:nvSpPr>
        <p:spPr>
          <a:xfrm>
            <a:off x="9451983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1" name="Shape 2435"/>
          <p:cNvSpPr/>
          <p:nvPr/>
        </p:nvSpPr>
        <p:spPr>
          <a:xfrm>
            <a:off x="9985270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2" name="Shape 2436"/>
          <p:cNvSpPr/>
          <p:nvPr/>
        </p:nvSpPr>
        <p:spPr>
          <a:xfrm>
            <a:off x="10518556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3" name="Shape 2437"/>
          <p:cNvSpPr/>
          <p:nvPr/>
        </p:nvSpPr>
        <p:spPr>
          <a:xfrm>
            <a:off x="11051843" y="1452120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4" name="Shape 2438"/>
          <p:cNvSpPr/>
          <p:nvPr/>
        </p:nvSpPr>
        <p:spPr>
          <a:xfrm>
            <a:off x="6251439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5" name="Shape 2439"/>
          <p:cNvSpPr/>
          <p:nvPr/>
        </p:nvSpPr>
        <p:spPr>
          <a:xfrm>
            <a:off x="6784725" y="199780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6" name="Shape 2440"/>
          <p:cNvSpPr/>
          <p:nvPr/>
        </p:nvSpPr>
        <p:spPr>
          <a:xfrm>
            <a:off x="7318012" y="1985407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7" name="Shape 2441"/>
          <p:cNvSpPr/>
          <p:nvPr/>
        </p:nvSpPr>
        <p:spPr>
          <a:xfrm>
            <a:off x="7851298" y="1985407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8" name="Shape 2442"/>
          <p:cNvSpPr/>
          <p:nvPr/>
        </p:nvSpPr>
        <p:spPr>
          <a:xfrm>
            <a:off x="8385411" y="1959776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9" name="Shape 2443"/>
          <p:cNvSpPr/>
          <p:nvPr/>
        </p:nvSpPr>
        <p:spPr>
          <a:xfrm>
            <a:off x="8918697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0" name="Shape 2444"/>
          <p:cNvSpPr/>
          <p:nvPr/>
        </p:nvSpPr>
        <p:spPr>
          <a:xfrm>
            <a:off x="9451983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1" name="Shape 2445"/>
          <p:cNvSpPr/>
          <p:nvPr/>
        </p:nvSpPr>
        <p:spPr>
          <a:xfrm>
            <a:off x="9985270" y="1985407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2" name="Shape 2446"/>
          <p:cNvSpPr/>
          <p:nvPr/>
        </p:nvSpPr>
        <p:spPr>
          <a:xfrm>
            <a:off x="10518556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3" name="Shape 2447"/>
          <p:cNvSpPr/>
          <p:nvPr/>
        </p:nvSpPr>
        <p:spPr>
          <a:xfrm>
            <a:off x="11051843" y="1985407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4" name="Shape 2448"/>
          <p:cNvSpPr/>
          <p:nvPr/>
        </p:nvSpPr>
        <p:spPr>
          <a:xfrm>
            <a:off x="6251439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5" name="Shape 2449"/>
          <p:cNvSpPr/>
          <p:nvPr/>
        </p:nvSpPr>
        <p:spPr>
          <a:xfrm>
            <a:off x="6784725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6" name="Shape 2450"/>
          <p:cNvSpPr/>
          <p:nvPr/>
        </p:nvSpPr>
        <p:spPr>
          <a:xfrm>
            <a:off x="7318012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7" name="Shape 2451"/>
          <p:cNvSpPr/>
          <p:nvPr/>
        </p:nvSpPr>
        <p:spPr>
          <a:xfrm>
            <a:off x="7851298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8" name="Shape 2452"/>
          <p:cNvSpPr/>
          <p:nvPr/>
        </p:nvSpPr>
        <p:spPr>
          <a:xfrm>
            <a:off x="8385411" y="2518693"/>
            <a:ext cx="278632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9" name="Shape 2453"/>
          <p:cNvSpPr/>
          <p:nvPr/>
        </p:nvSpPr>
        <p:spPr>
          <a:xfrm>
            <a:off x="8918697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0" name="Shape 2454"/>
          <p:cNvSpPr/>
          <p:nvPr/>
        </p:nvSpPr>
        <p:spPr>
          <a:xfrm>
            <a:off x="9451983" y="2505464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1" name="Shape 2455"/>
          <p:cNvSpPr/>
          <p:nvPr/>
        </p:nvSpPr>
        <p:spPr>
          <a:xfrm>
            <a:off x="9985270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2" name="Shape 2456"/>
          <p:cNvSpPr/>
          <p:nvPr/>
        </p:nvSpPr>
        <p:spPr>
          <a:xfrm>
            <a:off x="10518556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3" name="Shape 2457"/>
          <p:cNvSpPr/>
          <p:nvPr/>
        </p:nvSpPr>
        <p:spPr>
          <a:xfrm>
            <a:off x="11051843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4" name="Shape 2458"/>
          <p:cNvSpPr/>
          <p:nvPr/>
        </p:nvSpPr>
        <p:spPr>
          <a:xfrm>
            <a:off x="6251439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5" name="Shape 2459"/>
          <p:cNvSpPr/>
          <p:nvPr/>
        </p:nvSpPr>
        <p:spPr>
          <a:xfrm>
            <a:off x="6784725" y="3038750"/>
            <a:ext cx="279459" cy="254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6" name="Shape 2460"/>
          <p:cNvSpPr/>
          <p:nvPr/>
        </p:nvSpPr>
        <p:spPr>
          <a:xfrm>
            <a:off x="7318012" y="3051979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7" name="Shape 2461"/>
          <p:cNvSpPr/>
          <p:nvPr/>
        </p:nvSpPr>
        <p:spPr>
          <a:xfrm>
            <a:off x="7851298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8" name="Shape 2462"/>
          <p:cNvSpPr/>
          <p:nvPr/>
        </p:nvSpPr>
        <p:spPr>
          <a:xfrm>
            <a:off x="8385411" y="3026348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9" name="Shape 2463"/>
          <p:cNvSpPr/>
          <p:nvPr/>
        </p:nvSpPr>
        <p:spPr>
          <a:xfrm>
            <a:off x="8918697" y="3038750"/>
            <a:ext cx="279459" cy="254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0" name="Shape 2464"/>
          <p:cNvSpPr/>
          <p:nvPr/>
        </p:nvSpPr>
        <p:spPr>
          <a:xfrm>
            <a:off x="9451983" y="3076784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1" name="Shape 2465"/>
          <p:cNvSpPr/>
          <p:nvPr/>
        </p:nvSpPr>
        <p:spPr>
          <a:xfrm>
            <a:off x="9985270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2" name="Shape 2466"/>
          <p:cNvSpPr/>
          <p:nvPr/>
        </p:nvSpPr>
        <p:spPr>
          <a:xfrm>
            <a:off x="10518556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3" name="Shape 2467"/>
          <p:cNvSpPr/>
          <p:nvPr/>
        </p:nvSpPr>
        <p:spPr>
          <a:xfrm>
            <a:off x="11051843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4" name="Shape 2468"/>
          <p:cNvSpPr/>
          <p:nvPr/>
        </p:nvSpPr>
        <p:spPr>
          <a:xfrm>
            <a:off x="6251439" y="3585266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5" name="Shape 2469"/>
          <p:cNvSpPr/>
          <p:nvPr/>
        </p:nvSpPr>
        <p:spPr>
          <a:xfrm>
            <a:off x="6810356" y="3559635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6" name="Shape 2470"/>
          <p:cNvSpPr/>
          <p:nvPr/>
        </p:nvSpPr>
        <p:spPr>
          <a:xfrm>
            <a:off x="7362659" y="3559635"/>
            <a:ext cx="19099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7" name="Shape 2471"/>
          <p:cNvSpPr/>
          <p:nvPr/>
        </p:nvSpPr>
        <p:spPr>
          <a:xfrm>
            <a:off x="7851298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8" name="Shape 2472"/>
          <p:cNvSpPr/>
          <p:nvPr/>
        </p:nvSpPr>
        <p:spPr>
          <a:xfrm>
            <a:off x="8385411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9" name="Shape 2473"/>
          <p:cNvSpPr/>
          <p:nvPr/>
        </p:nvSpPr>
        <p:spPr>
          <a:xfrm>
            <a:off x="8981534" y="3559635"/>
            <a:ext cx="15295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20" name="Shape 2474"/>
          <p:cNvSpPr/>
          <p:nvPr/>
        </p:nvSpPr>
        <p:spPr>
          <a:xfrm>
            <a:off x="9451983" y="3585266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21" name="Shape 2475"/>
          <p:cNvSpPr/>
          <p:nvPr/>
        </p:nvSpPr>
        <p:spPr>
          <a:xfrm>
            <a:off x="10010901" y="3559635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22" name="Shape 2476"/>
          <p:cNvSpPr/>
          <p:nvPr/>
        </p:nvSpPr>
        <p:spPr>
          <a:xfrm>
            <a:off x="10518556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23" name="Shape 2477"/>
          <p:cNvSpPr/>
          <p:nvPr/>
        </p:nvSpPr>
        <p:spPr>
          <a:xfrm>
            <a:off x="11051843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996974288"/>
      </p:ext>
    </p:extLst>
  </p:cSld>
  <p:clrMapOvr>
    <a:masterClrMapping/>
  </p:clrMapOvr>
  <p:transition spd="med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pPr defTabSz="412393"/>
            <a:r>
              <a:rPr lang="zh-CN" altLang="en-US" dirty="0">
                <a:sym typeface="Helvetica"/>
              </a:rPr>
              <a:t>图标素材 </a:t>
            </a:r>
            <a:r>
              <a:rPr lang="en-US" altLang="zh-CN" dirty="0">
                <a:sym typeface="Helvetica"/>
              </a:rPr>
              <a:t>–</a:t>
            </a:r>
            <a:r>
              <a:rPr lang="zh-CN" altLang="en-US" dirty="0">
                <a:sym typeface="Helvetica"/>
              </a:rPr>
              <a:t> 请自行取用、改色、放大</a:t>
            </a:r>
          </a:p>
        </p:txBody>
      </p:sp>
      <p:sp>
        <p:nvSpPr>
          <p:cNvPr id="4" name="Shape 2480"/>
          <p:cNvSpPr/>
          <p:nvPr/>
        </p:nvSpPr>
        <p:spPr>
          <a:xfrm>
            <a:off x="943380" y="1426490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" name="Shape 2481"/>
          <p:cNvSpPr/>
          <p:nvPr/>
        </p:nvSpPr>
        <p:spPr>
          <a:xfrm>
            <a:off x="1413003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" name="Shape 2482"/>
          <p:cNvSpPr/>
          <p:nvPr/>
        </p:nvSpPr>
        <p:spPr>
          <a:xfrm>
            <a:off x="1946289" y="1476925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" name="Shape 2483"/>
          <p:cNvSpPr/>
          <p:nvPr/>
        </p:nvSpPr>
        <p:spPr>
          <a:xfrm>
            <a:off x="2479575" y="1476925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" name="Shape 2484"/>
          <p:cNvSpPr/>
          <p:nvPr/>
        </p:nvSpPr>
        <p:spPr>
          <a:xfrm>
            <a:off x="3013688" y="1476925"/>
            <a:ext cx="278632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" name="Shape 2485"/>
          <p:cNvSpPr/>
          <p:nvPr/>
        </p:nvSpPr>
        <p:spPr>
          <a:xfrm>
            <a:off x="3546974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" name="Shape 2486"/>
          <p:cNvSpPr/>
          <p:nvPr/>
        </p:nvSpPr>
        <p:spPr>
          <a:xfrm>
            <a:off x="4143924" y="1426490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" name="Shape 2487"/>
          <p:cNvSpPr/>
          <p:nvPr/>
        </p:nvSpPr>
        <p:spPr>
          <a:xfrm>
            <a:off x="4651580" y="1426490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" name="Shape 2488"/>
          <p:cNvSpPr/>
          <p:nvPr/>
        </p:nvSpPr>
        <p:spPr>
          <a:xfrm>
            <a:off x="5146834" y="1464523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" name="Shape 2489"/>
          <p:cNvSpPr/>
          <p:nvPr/>
        </p:nvSpPr>
        <p:spPr>
          <a:xfrm>
            <a:off x="5680120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" name="Shape 2490"/>
          <p:cNvSpPr/>
          <p:nvPr/>
        </p:nvSpPr>
        <p:spPr>
          <a:xfrm>
            <a:off x="879716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5" name="Shape 2491"/>
          <p:cNvSpPr/>
          <p:nvPr/>
        </p:nvSpPr>
        <p:spPr>
          <a:xfrm>
            <a:off x="1413003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6" name="Shape 2492"/>
          <p:cNvSpPr/>
          <p:nvPr/>
        </p:nvSpPr>
        <p:spPr>
          <a:xfrm>
            <a:off x="1946289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7" name="Shape 2493"/>
          <p:cNvSpPr/>
          <p:nvPr/>
        </p:nvSpPr>
        <p:spPr>
          <a:xfrm>
            <a:off x="2479575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8" name="Shape 2494"/>
          <p:cNvSpPr/>
          <p:nvPr/>
        </p:nvSpPr>
        <p:spPr>
          <a:xfrm>
            <a:off x="3013688" y="1959776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9" name="Shape 2495"/>
          <p:cNvSpPr/>
          <p:nvPr/>
        </p:nvSpPr>
        <p:spPr>
          <a:xfrm>
            <a:off x="3546974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0" name="Shape 2496"/>
          <p:cNvSpPr/>
          <p:nvPr/>
        </p:nvSpPr>
        <p:spPr>
          <a:xfrm>
            <a:off x="4080261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1" name="Shape 2497"/>
          <p:cNvSpPr/>
          <p:nvPr/>
        </p:nvSpPr>
        <p:spPr>
          <a:xfrm>
            <a:off x="4613547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2" name="Shape 2498"/>
          <p:cNvSpPr/>
          <p:nvPr/>
        </p:nvSpPr>
        <p:spPr>
          <a:xfrm>
            <a:off x="5146834" y="1985407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3" name="Shape 2499"/>
          <p:cNvSpPr/>
          <p:nvPr/>
        </p:nvSpPr>
        <p:spPr>
          <a:xfrm>
            <a:off x="5680120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4" name="Shape 2500"/>
          <p:cNvSpPr/>
          <p:nvPr/>
        </p:nvSpPr>
        <p:spPr>
          <a:xfrm>
            <a:off x="879716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3"/>
                </a:lnTo>
                <a:lnTo>
                  <a:pt x="19636" y="17673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5" name="Shape 2501"/>
          <p:cNvSpPr/>
          <p:nvPr/>
        </p:nvSpPr>
        <p:spPr>
          <a:xfrm>
            <a:off x="1413003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6" name="Shape 2502"/>
          <p:cNvSpPr/>
          <p:nvPr/>
        </p:nvSpPr>
        <p:spPr>
          <a:xfrm>
            <a:off x="1946289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7" name="Shape 2503"/>
          <p:cNvSpPr/>
          <p:nvPr/>
        </p:nvSpPr>
        <p:spPr>
          <a:xfrm>
            <a:off x="2479575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8" name="Shape 2504"/>
          <p:cNvSpPr/>
          <p:nvPr/>
        </p:nvSpPr>
        <p:spPr>
          <a:xfrm>
            <a:off x="3013688" y="2493062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9" name="Shape 2505"/>
          <p:cNvSpPr/>
          <p:nvPr/>
        </p:nvSpPr>
        <p:spPr>
          <a:xfrm>
            <a:off x="3546974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0" name="Shape 2506"/>
          <p:cNvSpPr/>
          <p:nvPr/>
        </p:nvSpPr>
        <p:spPr>
          <a:xfrm>
            <a:off x="4080261" y="255672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1" name="Shape 2507"/>
          <p:cNvSpPr/>
          <p:nvPr/>
        </p:nvSpPr>
        <p:spPr>
          <a:xfrm>
            <a:off x="4613547" y="255672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2" name="Shape 2508"/>
          <p:cNvSpPr/>
          <p:nvPr/>
        </p:nvSpPr>
        <p:spPr>
          <a:xfrm>
            <a:off x="5146834" y="255672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3" name="Shape 2509"/>
          <p:cNvSpPr/>
          <p:nvPr/>
        </p:nvSpPr>
        <p:spPr>
          <a:xfrm>
            <a:off x="5680120" y="255672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4" name="Shape 2510"/>
          <p:cNvSpPr/>
          <p:nvPr/>
        </p:nvSpPr>
        <p:spPr>
          <a:xfrm>
            <a:off x="879716" y="3090012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5" name="Shape 2511"/>
          <p:cNvSpPr/>
          <p:nvPr/>
        </p:nvSpPr>
        <p:spPr>
          <a:xfrm>
            <a:off x="1413003" y="3090012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6" name="Shape 2512"/>
          <p:cNvSpPr/>
          <p:nvPr/>
        </p:nvSpPr>
        <p:spPr>
          <a:xfrm>
            <a:off x="1959518" y="3026348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7" name="Shape 2513"/>
          <p:cNvSpPr/>
          <p:nvPr/>
        </p:nvSpPr>
        <p:spPr>
          <a:xfrm>
            <a:off x="2479575" y="3064381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8" name="Shape 2514"/>
          <p:cNvSpPr/>
          <p:nvPr/>
        </p:nvSpPr>
        <p:spPr>
          <a:xfrm>
            <a:off x="3013688" y="3026348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9" name="Shape 2515"/>
          <p:cNvSpPr/>
          <p:nvPr/>
        </p:nvSpPr>
        <p:spPr>
          <a:xfrm>
            <a:off x="3546974" y="3064381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0" name="Shape 2516"/>
          <p:cNvSpPr/>
          <p:nvPr/>
        </p:nvSpPr>
        <p:spPr>
          <a:xfrm>
            <a:off x="4080261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1" name="Shape 2517"/>
          <p:cNvSpPr/>
          <p:nvPr/>
        </p:nvSpPr>
        <p:spPr>
          <a:xfrm>
            <a:off x="4625950" y="3026348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2" name="Shape 2518"/>
          <p:cNvSpPr/>
          <p:nvPr/>
        </p:nvSpPr>
        <p:spPr>
          <a:xfrm>
            <a:off x="5210497" y="3026348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3" name="Shape 2519"/>
          <p:cNvSpPr/>
          <p:nvPr/>
        </p:nvSpPr>
        <p:spPr>
          <a:xfrm>
            <a:off x="5718153" y="3026348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4" name="Shape 2520"/>
          <p:cNvSpPr/>
          <p:nvPr/>
        </p:nvSpPr>
        <p:spPr>
          <a:xfrm>
            <a:off x="6289472" y="1426490"/>
            <a:ext cx="254655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5" name="Shape 2521"/>
          <p:cNvSpPr/>
          <p:nvPr/>
        </p:nvSpPr>
        <p:spPr>
          <a:xfrm>
            <a:off x="6810356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6" name="Shape 2522"/>
          <p:cNvSpPr/>
          <p:nvPr/>
        </p:nvSpPr>
        <p:spPr>
          <a:xfrm>
            <a:off x="7343642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7" name="Shape 2523"/>
          <p:cNvSpPr/>
          <p:nvPr/>
        </p:nvSpPr>
        <p:spPr>
          <a:xfrm>
            <a:off x="7876929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8" name="Shape 2524"/>
          <p:cNvSpPr/>
          <p:nvPr/>
        </p:nvSpPr>
        <p:spPr>
          <a:xfrm>
            <a:off x="8410215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9" name="Shape 2525"/>
          <p:cNvSpPr/>
          <p:nvPr/>
        </p:nvSpPr>
        <p:spPr>
          <a:xfrm>
            <a:off x="8943501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0" name="Shape 2526"/>
          <p:cNvSpPr/>
          <p:nvPr/>
        </p:nvSpPr>
        <p:spPr>
          <a:xfrm>
            <a:off x="9515648" y="1426490"/>
            <a:ext cx="202566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1" name="Shape 2527"/>
          <p:cNvSpPr/>
          <p:nvPr/>
        </p:nvSpPr>
        <p:spPr>
          <a:xfrm>
            <a:off x="10010901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2" name="Shape 2528"/>
          <p:cNvSpPr/>
          <p:nvPr/>
        </p:nvSpPr>
        <p:spPr>
          <a:xfrm>
            <a:off x="10544187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3" name="Shape 2529"/>
          <p:cNvSpPr/>
          <p:nvPr/>
        </p:nvSpPr>
        <p:spPr>
          <a:xfrm>
            <a:off x="11077473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4" name="Shape 2530"/>
          <p:cNvSpPr/>
          <p:nvPr/>
        </p:nvSpPr>
        <p:spPr>
          <a:xfrm>
            <a:off x="6277070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5" name="Shape 2531"/>
          <p:cNvSpPr/>
          <p:nvPr/>
        </p:nvSpPr>
        <p:spPr>
          <a:xfrm>
            <a:off x="6810356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6" name="Shape 2532"/>
          <p:cNvSpPr/>
          <p:nvPr/>
        </p:nvSpPr>
        <p:spPr>
          <a:xfrm>
            <a:off x="7343642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7" name="Shape 2533"/>
          <p:cNvSpPr/>
          <p:nvPr/>
        </p:nvSpPr>
        <p:spPr>
          <a:xfrm>
            <a:off x="7876929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8" name="Shape 2534"/>
          <p:cNvSpPr/>
          <p:nvPr/>
        </p:nvSpPr>
        <p:spPr>
          <a:xfrm>
            <a:off x="8473879" y="1959776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9" name="Shape 2535"/>
          <p:cNvSpPr/>
          <p:nvPr/>
        </p:nvSpPr>
        <p:spPr>
          <a:xfrm>
            <a:off x="8969132" y="1959776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0" name="Shape 2536"/>
          <p:cNvSpPr/>
          <p:nvPr/>
        </p:nvSpPr>
        <p:spPr>
          <a:xfrm>
            <a:off x="9477615" y="1959776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1" name="Shape 2537"/>
          <p:cNvSpPr/>
          <p:nvPr/>
        </p:nvSpPr>
        <p:spPr>
          <a:xfrm>
            <a:off x="10010901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2" name="Shape 2538"/>
          <p:cNvSpPr/>
          <p:nvPr/>
        </p:nvSpPr>
        <p:spPr>
          <a:xfrm>
            <a:off x="10544187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3" name="Shape 2539"/>
          <p:cNvSpPr/>
          <p:nvPr/>
        </p:nvSpPr>
        <p:spPr>
          <a:xfrm>
            <a:off x="11077473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4" name="Shape 2540"/>
          <p:cNvSpPr/>
          <p:nvPr/>
        </p:nvSpPr>
        <p:spPr>
          <a:xfrm>
            <a:off x="6289472" y="2493062"/>
            <a:ext cx="254655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5" name="Shape 2541"/>
          <p:cNvSpPr/>
          <p:nvPr/>
        </p:nvSpPr>
        <p:spPr>
          <a:xfrm>
            <a:off x="6822758" y="2493062"/>
            <a:ext cx="254655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6" name="Shape 2542"/>
          <p:cNvSpPr/>
          <p:nvPr/>
        </p:nvSpPr>
        <p:spPr>
          <a:xfrm>
            <a:off x="7343642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7" name="Shape 2543"/>
          <p:cNvSpPr/>
          <p:nvPr/>
        </p:nvSpPr>
        <p:spPr>
          <a:xfrm>
            <a:off x="7876929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8" name="Shape 2544"/>
          <p:cNvSpPr/>
          <p:nvPr/>
        </p:nvSpPr>
        <p:spPr>
          <a:xfrm>
            <a:off x="8410215" y="2562514"/>
            <a:ext cx="279459" cy="127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9" name="Shape 2545"/>
          <p:cNvSpPr/>
          <p:nvPr/>
        </p:nvSpPr>
        <p:spPr>
          <a:xfrm>
            <a:off x="8943501" y="2505464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0" name="Shape 2546"/>
          <p:cNvSpPr/>
          <p:nvPr/>
        </p:nvSpPr>
        <p:spPr>
          <a:xfrm>
            <a:off x="9490017" y="2493062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1" name="Shape 2547"/>
          <p:cNvSpPr/>
          <p:nvPr/>
        </p:nvSpPr>
        <p:spPr>
          <a:xfrm>
            <a:off x="10010901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2" name="Shape 2548"/>
          <p:cNvSpPr/>
          <p:nvPr/>
        </p:nvSpPr>
        <p:spPr>
          <a:xfrm>
            <a:off x="10544187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3" name="Shape 2549"/>
          <p:cNvSpPr/>
          <p:nvPr/>
        </p:nvSpPr>
        <p:spPr>
          <a:xfrm>
            <a:off x="11115506" y="2493062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4" name="Shape 2551"/>
          <p:cNvSpPr/>
          <p:nvPr/>
        </p:nvSpPr>
        <p:spPr>
          <a:xfrm>
            <a:off x="879716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5" name="Shape 2552"/>
          <p:cNvSpPr/>
          <p:nvPr/>
        </p:nvSpPr>
        <p:spPr>
          <a:xfrm>
            <a:off x="1413003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6" name="Shape 2553"/>
          <p:cNvSpPr/>
          <p:nvPr/>
        </p:nvSpPr>
        <p:spPr>
          <a:xfrm>
            <a:off x="1946289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7" name="Shape 2554"/>
          <p:cNvSpPr/>
          <p:nvPr/>
        </p:nvSpPr>
        <p:spPr>
          <a:xfrm>
            <a:off x="2479575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8" name="Shape 2555"/>
          <p:cNvSpPr/>
          <p:nvPr/>
        </p:nvSpPr>
        <p:spPr>
          <a:xfrm>
            <a:off x="3013688" y="4106150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9" name="Shape 2556"/>
          <p:cNvSpPr/>
          <p:nvPr/>
        </p:nvSpPr>
        <p:spPr>
          <a:xfrm>
            <a:off x="3546974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0" name="Shape 2557"/>
          <p:cNvSpPr/>
          <p:nvPr/>
        </p:nvSpPr>
        <p:spPr>
          <a:xfrm>
            <a:off x="4080261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1" name="Shape 2558"/>
          <p:cNvSpPr/>
          <p:nvPr/>
        </p:nvSpPr>
        <p:spPr>
          <a:xfrm>
            <a:off x="4613547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2" name="Shape 2559"/>
          <p:cNvSpPr/>
          <p:nvPr/>
        </p:nvSpPr>
        <p:spPr>
          <a:xfrm>
            <a:off x="5146834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3" name="Shape 2560"/>
          <p:cNvSpPr/>
          <p:nvPr/>
        </p:nvSpPr>
        <p:spPr>
          <a:xfrm>
            <a:off x="5680120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4" name="Shape 2561"/>
          <p:cNvSpPr/>
          <p:nvPr/>
        </p:nvSpPr>
        <p:spPr>
          <a:xfrm>
            <a:off x="879716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5" name="Shape 2562"/>
          <p:cNvSpPr/>
          <p:nvPr/>
        </p:nvSpPr>
        <p:spPr>
          <a:xfrm>
            <a:off x="1413003" y="4639436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6" name="Shape 2563"/>
          <p:cNvSpPr/>
          <p:nvPr/>
        </p:nvSpPr>
        <p:spPr>
          <a:xfrm>
            <a:off x="1946289" y="4639436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7" name="Shape 2564"/>
          <p:cNvSpPr/>
          <p:nvPr/>
        </p:nvSpPr>
        <p:spPr>
          <a:xfrm>
            <a:off x="2479575" y="4639436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8" name="Shape 2565"/>
          <p:cNvSpPr/>
          <p:nvPr/>
        </p:nvSpPr>
        <p:spPr>
          <a:xfrm>
            <a:off x="3013688" y="4639436"/>
            <a:ext cx="277805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9" name="Shape 2566"/>
          <p:cNvSpPr/>
          <p:nvPr/>
        </p:nvSpPr>
        <p:spPr>
          <a:xfrm>
            <a:off x="3546974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0" name="Shape 2567"/>
          <p:cNvSpPr/>
          <p:nvPr/>
        </p:nvSpPr>
        <p:spPr>
          <a:xfrm>
            <a:off x="4080261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1" name="Shape 2568"/>
          <p:cNvSpPr/>
          <p:nvPr/>
        </p:nvSpPr>
        <p:spPr>
          <a:xfrm>
            <a:off x="4613547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2" name="Shape 2569"/>
          <p:cNvSpPr/>
          <p:nvPr/>
        </p:nvSpPr>
        <p:spPr>
          <a:xfrm>
            <a:off x="5172464" y="4639436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3" name="Shape 2570"/>
          <p:cNvSpPr/>
          <p:nvPr/>
        </p:nvSpPr>
        <p:spPr>
          <a:xfrm>
            <a:off x="5680120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4" name="Shape 2571"/>
          <p:cNvSpPr/>
          <p:nvPr/>
        </p:nvSpPr>
        <p:spPr>
          <a:xfrm>
            <a:off x="879716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5" name="Shape 2572"/>
          <p:cNvSpPr/>
          <p:nvPr/>
        </p:nvSpPr>
        <p:spPr>
          <a:xfrm>
            <a:off x="1413003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6" name="Shape 2573"/>
          <p:cNvSpPr/>
          <p:nvPr/>
        </p:nvSpPr>
        <p:spPr>
          <a:xfrm>
            <a:off x="1946289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7" name="Shape 2574"/>
          <p:cNvSpPr/>
          <p:nvPr/>
        </p:nvSpPr>
        <p:spPr>
          <a:xfrm>
            <a:off x="2479575" y="5185125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8" name="Shape 2575"/>
          <p:cNvSpPr/>
          <p:nvPr/>
        </p:nvSpPr>
        <p:spPr>
          <a:xfrm>
            <a:off x="3013688" y="5248789"/>
            <a:ext cx="278632" cy="127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9" name="Shape 2576"/>
          <p:cNvSpPr/>
          <p:nvPr/>
        </p:nvSpPr>
        <p:spPr>
          <a:xfrm>
            <a:off x="3635442" y="5172723"/>
            <a:ext cx="1016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0" name="Shape 2577"/>
          <p:cNvSpPr/>
          <p:nvPr/>
        </p:nvSpPr>
        <p:spPr>
          <a:xfrm>
            <a:off x="4080261" y="5210756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1" name="Shape 2578"/>
          <p:cNvSpPr/>
          <p:nvPr/>
        </p:nvSpPr>
        <p:spPr>
          <a:xfrm>
            <a:off x="4613547" y="5198354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2" name="Shape 2579"/>
          <p:cNvSpPr/>
          <p:nvPr/>
        </p:nvSpPr>
        <p:spPr>
          <a:xfrm>
            <a:off x="5146834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3" name="Shape 2580"/>
          <p:cNvSpPr/>
          <p:nvPr/>
        </p:nvSpPr>
        <p:spPr>
          <a:xfrm>
            <a:off x="5680120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4" name="Shape 2581"/>
          <p:cNvSpPr/>
          <p:nvPr/>
        </p:nvSpPr>
        <p:spPr>
          <a:xfrm>
            <a:off x="879716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5" name="Shape 2582"/>
          <p:cNvSpPr/>
          <p:nvPr/>
        </p:nvSpPr>
        <p:spPr>
          <a:xfrm>
            <a:off x="1413003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6" name="Shape 2583"/>
          <p:cNvSpPr/>
          <p:nvPr/>
        </p:nvSpPr>
        <p:spPr>
          <a:xfrm>
            <a:off x="1946289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7" name="Shape 2584"/>
          <p:cNvSpPr/>
          <p:nvPr/>
        </p:nvSpPr>
        <p:spPr>
          <a:xfrm>
            <a:off x="2479575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8" name="Shape 2585"/>
          <p:cNvSpPr/>
          <p:nvPr/>
        </p:nvSpPr>
        <p:spPr>
          <a:xfrm>
            <a:off x="3013688" y="5706009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9" name="Shape 2586"/>
          <p:cNvSpPr/>
          <p:nvPr/>
        </p:nvSpPr>
        <p:spPr>
          <a:xfrm>
            <a:off x="3546974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0" name="Shape 2587"/>
          <p:cNvSpPr/>
          <p:nvPr/>
        </p:nvSpPr>
        <p:spPr>
          <a:xfrm>
            <a:off x="4080261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1" name="Shape 2588"/>
          <p:cNvSpPr/>
          <p:nvPr/>
        </p:nvSpPr>
        <p:spPr>
          <a:xfrm>
            <a:off x="4613547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2" name="Shape 2589"/>
          <p:cNvSpPr/>
          <p:nvPr/>
        </p:nvSpPr>
        <p:spPr>
          <a:xfrm>
            <a:off x="5146834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3" name="Shape 2590"/>
          <p:cNvSpPr/>
          <p:nvPr/>
        </p:nvSpPr>
        <p:spPr>
          <a:xfrm>
            <a:off x="5680120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4" name="Shape 2591"/>
          <p:cNvSpPr/>
          <p:nvPr/>
        </p:nvSpPr>
        <p:spPr>
          <a:xfrm>
            <a:off x="6239037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5" name="Shape 2592"/>
          <p:cNvSpPr/>
          <p:nvPr/>
        </p:nvSpPr>
        <p:spPr>
          <a:xfrm>
            <a:off x="6822758" y="4106150"/>
            <a:ext cx="17776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6" name="Shape 2593"/>
          <p:cNvSpPr/>
          <p:nvPr/>
        </p:nvSpPr>
        <p:spPr>
          <a:xfrm>
            <a:off x="7381675" y="4106150"/>
            <a:ext cx="12732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7" name="Shape 2594"/>
          <p:cNvSpPr/>
          <p:nvPr/>
        </p:nvSpPr>
        <p:spPr>
          <a:xfrm>
            <a:off x="7890158" y="4106150"/>
            <a:ext cx="17776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8" name="Shape 2595"/>
          <p:cNvSpPr/>
          <p:nvPr/>
        </p:nvSpPr>
        <p:spPr>
          <a:xfrm>
            <a:off x="8397813" y="410615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9" name="Shape 2596"/>
          <p:cNvSpPr/>
          <p:nvPr/>
        </p:nvSpPr>
        <p:spPr>
          <a:xfrm>
            <a:off x="8931099" y="410615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0" name="Shape 2597"/>
          <p:cNvSpPr/>
          <p:nvPr/>
        </p:nvSpPr>
        <p:spPr>
          <a:xfrm>
            <a:off x="9451984" y="4106150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1" name="Shape 2598"/>
          <p:cNvSpPr/>
          <p:nvPr/>
        </p:nvSpPr>
        <p:spPr>
          <a:xfrm>
            <a:off x="9997672" y="4106150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2" name="Shape 2599"/>
          <p:cNvSpPr/>
          <p:nvPr/>
        </p:nvSpPr>
        <p:spPr>
          <a:xfrm>
            <a:off x="10506154" y="4182216"/>
            <a:ext cx="278632" cy="127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9440"/>
                </a:moveTo>
                <a:cubicBezTo>
                  <a:pt x="17951" y="19440"/>
                  <a:pt x="17182" y="17747"/>
                  <a:pt x="17182" y="15660"/>
                </a:cubicBezTo>
                <a:cubicBezTo>
                  <a:pt x="17182" y="14601"/>
                  <a:pt x="17381" y="13647"/>
                  <a:pt x="17700" y="12960"/>
                </a:cubicBezTo>
                <a:lnTo>
                  <a:pt x="3900" y="12960"/>
                </a:lnTo>
                <a:cubicBezTo>
                  <a:pt x="4219" y="13647"/>
                  <a:pt x="4418" y="14601"/>
                  <a:pt x="4418" y="15660"/>
                </a:cubicBezTo>
                <a:cubicBezTo>
                  <a:pt x="4418" y="17747"/>
                  <a:pt x="3649" y="19440"/>
                  <a:pt x="2700" y="19440"/>
                </a:cubicBezTo>
                <a:cubicBezTo>
                  <a:pt x="1751" y="19440"/>
                  <a:pt x="982" y="17747"/>
                  <a:pt x="982" y="15660"/>
                </a:cubicBezTo>
                <a:cubicBezTo>
                  <a:pt x="982" y="13757"/>
                  <a:pt x="1623" y="12199"/>
                  <a:pt x="2455" y="11935"/>
                </a:cubicBezTo>
                <a:lnTo>
                  <a:pt x="2455" y="11880"/>
                </a:lnTo>
                <a:cubicBezTo>
                  <a:pt x="2726" y="11880"/>
                  <a:pt x="2945" y="11397"/>
                  <a:pt x="2945" y="10800"/>
                </a:cubicBezTo>
                <a:cubicBezTo>
                  <a:pt x="2945" y="10203"/>
                  <a:pt x="2726" y="9720"/>
                  <a:pt x="2455" y="9720"/>
                </a:cubicBezTo>
                <a:lnTo>
                  <a:pt x="2455" y="9665"/>
                </a:lnTo>
                <a:cubicBezTo>
                  <a:pt x="1623" y="9401"/>
                  <a:pt x="982" y="7843"/>
                  <a:pt x="982" y="5940"/>
                </a:cubicBezTo>
                <a:cubicBezTo>
                  <a:pt x="982" y="3852"/>
                  <a:pt x="1751" y="2160"/>
                  <a:pt x="2700" y="2160"/>
                </a:cubicBezTo>
                <a:cubicBezTo>
                  <a:pt x="3649" y="2160"/>
                  <a:pt x="4418" y="3852"/>
                  <a:pt x="4418" y="5940"/>
                </a:cubicBezTo>
                <a:cubicBezTo>
                  <a:pt x="4418" y="6999"/>
                  <a:pt x="4219" y="7954"/>
                  <a:pt x="3900" y="8640"/>
                </a:cubicBezTo>
                <a:lnTo>
                  <a:pt x="17700" y="8640"/>
                </a:lnTo>
                <a:cubicBezTo>
                  <a:pt x="17381" y="7954"/>
                  <a:pt x="17182" y="6999"/>
                  <a:pt x="17182" y="5940"/>
                </a:cubicBezTo>
                <a:cubicBezTo>
                  <a:pt x="17182" y="3852"/>
                  <a:pt x="17951" y="2160"/>
                  <a:pt x="18900" y="2160"/>
                </a:cubicBezTo>
                <a:cubicBezTo>
                  <a:pt x="19849" y="2160"/>
                  <a:pt x="20618" y="3852"/>
                  <a:pt x="20618" y="5940"/>
                </a:cubicBezTo>
                <a:cubicBezTo>
                  <a:pt x="20618" y="7843"/>
                  <a:pt x="19977" y="9401"/>
                  <a:pt x="19145" y="9665"/>
                </a:cubicBezTo>
                <a:lnTo>
                  <a:pt x="19145" y="9720"/>
                </a:lnTo>
                <a:cubicBezTo>
                  <a:pt x="18874" y="9720"/>
                  <a:pt x="18655" y="10203"/>
                  <a:pt x="18655" y="10800"/>
                </a:cubicBezTo>
                <a:cubicBezTo>
                  <a:pt x="18655" y="11397"/>
                  <a:pt x="18874" y="11880"/>
                  <a:pt x="19145" y="11880"/>
                </a:cubicBezTo>
                <a:lnTo>
                  <a:pt x="19145" y="11935"/>
                </a:lnTo>
                <a:cubicBezTo>
                  <a:pt x="19977" y="12199"/>
                  <a:pt x="20618" y="13757"/>
                  <a:pt x="20618" y="15660"/>
                </a:cubicBezTo>
                <a:cubicBezTo>
                  <a:pt x="20618" y="17747"/>
                  <a:pt x="19849" y="19440"/>
                  <a:pt x="18900" y="19440"/>
                </a:cubicBezTo>
                <a:moveTo>
                  <a:pt x="20449" y="10800"/>
                </a:moveTo>
                <a:cubicBezTo>
                  <a:pt x="21145" y="9725"/>
                  <a:pt x="21600" y="7950"/>
                  <a:pt x="21600" y="5940"/>
                </a:cubicBezTo>
                <a:cubicBezTo>
                  <a:pt x="21600" y="2660"/>
                  <a:pt x="20391" y="0"/>
                  <a:pt x="18900" y="0"/>
                </a:cubicBezTo>
                <a:cubicBezTo>
                  <a:pt x="17409" y="0"/>
                  <a:pt x="16200" y="2660"/>
                  <a:pt x="16200" y="5940"/>
                </a:cubicBezTo>
                <a:cubicBezTo>
                  <a:pt x="16200" y="6124"/>
                  <a:pt x="16208" y="6301"/>
                  <a:pt x="16215" y="6480"/>
                </a:cubicBezTo>
                <a:lnTo>
                  <a:pt x="5385" y="6480"/>
                </a:lnTo>
                <a:cubicBezTo>
                  <a:pt x="5392" y="6301"/>
                  <a:pt x="5400" y="6124"/>
                  <a:pt x="5400" y="5940"/>
                </a:cubicBezTo>
                <a:cubicBezTo>
                  <a:pt x="5400" y="2660"/>
                  <a:pt x="4191" y="0"/>
                  <a:pt x="2700" y="0"/>
                </a:cubicBezTo>
                <a:cubicBezTo>
                  <a:pt x="1209" y="0"/>
                  <a:pt x="0" y="2660"/>
                  <a:pt x="0" y="5940"/>
                </a:cubicBezTo>
                <a:cubicBezTo>
                  <a:pt x="0" y="7950"/>
                  <a:pt x="455" y="9725"/>
                  <a:pt x="1151" y="10800"/>
                </a:cubicBezTo>
                <a:cubicBezTo>
                  <a:pt x="455" y="11875"/>
                  <a:pt x="0" y="13649"/>
                  <a:pt x="0" y="15660"/>
                </a:cubicBezTo>
                <a:cubicBezTo>
                  <a:pt x="0" y="18940"/>
                  <a:pt x="1209" y="21600"/>
                  <a:pt x="2700" y="21600"/>
                </a:cubicBezTo>
                <a:cubicBezTo>
                  <a:pt x="4191" y="21600"/>
                  <a:pt x="5400" y="18940"/>
                  <a:pt x="5400" y="15660"/>
                </a:cubicBezTo>
                <a:cubicBezTo>
                  <a:pt x="5400" y="15476"/>
                  <a:pt x="5392" y="15298"/>
                  <a:pt x="5385" y="15120"/>
                </a:cubicBezTo>
                <a:lnTo>
                  <a:pt x="16215" y="15120"/>
                </a:lnTo>
                <a:cubicBezTo>
                  <a:pt x="16208" y="15298"/>
                  <a:pt x="16200" y="15476"/>
                  <a:pt x="16200" y="15660"/>
                </a:cubicBezTo>
                <a:cubicBezTo>
                  <a:pt x="16200" y="18940"/>
                  <a:pt x="17409" y="21600"/>
                  <a:pt x="18900" y="21600"/>
                </a:cubicBezTo>
                <a:cubicBezTo>
                  <a:pt x="20391" y="21600"/>
                  <a:pt x="21600" y="18940"/>
                  <a:pt x="21600" y="15660"/>
                </a:cubicBezTo>
                <a:cubicBezTo>
                  <a:pt x="21600" y="13649"/>
                  <a:pt x="21145" y="11875"/>
                  <a:pt x="20449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3" name="Shape 2600"/>
          <p:cNvSpPr/>
          <p:nvPr/>
        </p:nvSpPr>
        <p:spPr>
          <a:xfrm>
            <a:off x="11039440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4" h="21085" extrusionOk="0">
                <a:moveTo>
                  <a:pt x="6690" y="19632"/>
                </a:moveTo>
                <a:cubicBezTo>
                  <a:pt x="6035" y="20288"/>
                  <a:pt x="4973" y="20288"/>
                  <a:pt x="4318" y="19632"/>
                </a:cubicBezTo>
                <a:cubicBezTo>
                  <a:pt x="3731" y="19043"/>
                  <a:pt x="3675" y="18127"/>
                  <a:pt x="4141" y="17471"/>
                </a:cubicBezTo>
                <a:lnTo>
                  <a:pt x="4127" y="17458"/>
                </a:lnTo>
                <a:cubicBezTo>
                  <a:pt x="4237" y="17311"/>
                  <a:pt x="4231" y="17106"/>
                  <a:pt x="4096" y="16973"/>
                </a:cubicBezTo>
                <a:cubicBezTo>
                  <a:pt x="3963" y="16842"/>
                  <a:pt x="3758" y="16835"/>
                  <a:pt x="3610" y="16939"/>
                </a:cubicBezTo>
                <a:lnTo>
                  <a:pt x="3601" y="16931"/>
                </a:lnTo>
                <a:cubicBezTo>
                  <a:pt x="2946" y="17395"/>
                  <a:pt x="2036" y="17338"/>
                  <a:pt x="1449" y="16752"/>
                </a:cubicBezTo>
                <a:cubicBezTo>
                  <a:pt x="794" y="16097"/>
                  <a:pt x="794" y="15035"/>
                  <a:pt x="1449" y="14381"/>
                </a:cubicBezTo>
                <a:cubicBezTo>
                  <a:pt x="2104" y="13726"/>
                  <a:pt x="3166" y="13726"/>
                  <a:pt x="3821" y="14381"/>
                </a:cubicBezTo>
                <a:cubicBezTo>
                  <a:pt x="4110" y="14670"/>
                  <a:pt x="4264" y="15040"/>
                  <a:pt x="4297" y="15418"/>
                </a:cubicBezTo>
                <a:lnTo>
                  <a:pt x="9862" y="9852"/>
                </a:lnTo>
                <a:lnTo>
                  <a:pt x="15417" y="4298"/>
                </a:lnTo>
                <a:cubicBezTo>
                  <a:pt x="15038" y="4264"/>
                  <a:pt x="14669" y="4111"/>
                  <a:pt x="14380" y="3821"/>
                </a:cubicBezTo>
                <a:cubicBezTo>
                  <a:pt x="13725" y="3166"/>
                  <a:pt x="13725" y="2105"/>
                  <a:pt x="14380" y="1450"/>
                </a:cubicBezTo>
                <a:cubicBezTo>
                  <a:pt x="15034" y="795"/>
                  <a:pt x="16096" y="795"/>
                  <a:pt x="16751" y="1450"/>
                </a:cubicBezTo>
                <a:cubicBezTo>
                  <a:pt x="17332" y="2031"/>
                  <a:pt x="17394" y="2932"/>
                  <a:pt x="16943" y="3585"/>
                </a:cubicBezTo>
                <a:lnTo>
                  <a:pt x="16949" y="3592"/>
                </a:lnTo>
                <a:cubicBezTo>
                  <a:pt x="16829" y="3738"/>
                  <a:pt x="16832" y="3953"/>
                  <a:pt x="16971" y="4089"/>
                </a:cubicBezTo>
                <a:cubicBezTo>
                  <a:pt x="17109" y="4225"/>
                  <a:pt x="17323" y="4230"/>
                  <a:pt x="17473" y="4114"/>
                </a:cubicBezTo>
                <a:lnTo>
                  <a:pt x="17487" y="4129"/>
                </a:lnTo>
                <a:cubicBezTo>
                  <a:pt x="18142" y="3675"/>
                  <a:pt x="19047" y="3737"/>
                  <a:pt x="19631" y="4319"/>
                </a:cubicBezTo>
                <a:cubicBezTo>
                  <a:pt x="20287" y="4974"/>
                  <a:pt x="20287" y="6036"/>
                  <a:pt x="19631" y="6691"/>
                </a:cubicBezTo>
                <a:cubicBezTo>
                  <a:pt x="18974" y="7346"/>
                  <a:pt x="17909" y="7346"/>
                  <a:pt x="17253" y="6691"/>
                </a:cubicBezTo>
                <a:cubicBezTo>
                  <a:pt x="16962" y="6400"/>
                  <a:pt x="16807" y="6029"/>
                  <a:pt x="16775" y="5650"/>
                </a:cubicBezTo>
                <a:lnTo>
                  <a:pt x="5650" y="16775"/>
                </a:lnTo>
                <a:cubicBezTo>
                  <a:pt x="6029" y="16808"/>
                  <a:pt x="6400" y="16963"/>
                  <a:pt x="6690" y="17254"/>
                </a:cubicBezTo>
                <a:cubicBezTo>
                  <a:pt x="7344" y="17910"/>
                  <a:pt x="7344" y="18975"/>
                  <a:pt x="6690" y="19632"/>
                </a:cubicBezTo>
                <a:moveTo>
                  <a:pt x="7277" y="16503"/>
                </a:moveTo>
                <a:lnTo>
                  <a:pt x="16501" y="7278"/>
                </a:lnTo>
                <a:cubicBezTo>
                  <a:pt x="16528" y="7307"/>
                  <a:pt x="16545" y="7340"/>
                  <a:pt x="16573" y="7368"/>
                </a:cubicBezTo>
                <a:cubicBezTo>
                  <a:pt x="17605" y="8397"/>
                  <a:pt x="19278" y="8397"/>
                  <a:pt x="20310" y="7368"/>
                </a:cubicBezTo>
                <a:cubicBezTo>
                  <a:pt x="21342" y="6339"/>
                  <a:pt x="21342" y="4671"/>
                  <a:pt x="20310" y="3641"/>
                </a:cubicBezTo>
                <a:cubicBezTo>
                  <a:pt x="19726" y="3059"/>
                  <a:pt x="18937" y="2818"/>
                  <a:pt x="18175" y="2895"/>
                </a:cubicBezTo>
                <a:cubicBezTo>
                  <a:pt x="18250" y="2137"/>
                  <a:pt x="18009" y="1353"/>
                  <a:pt x="17428" y="772"/>
                </a:cubicBezTo>
                <a:cubicBezTo>
                  <a:pt x="16399" y="-257"/>
                  <a:pt x="14731" y="-257"/>
                  <a:pt x="13702" y="772"/>
                </a:cubicBezTo>
                <a:cubicBezTo>
                  <a:pt x="12673" y="1802"/>
                  <a:pt x="12673" y="3470"/>
                  <a:pt x="13702" y="4498"/>
                </a:cubicBezTo>
                <a:cubicBezTo>
                  <a:pt x="13729" y="4526"/>
                  <a:pt x="13763" y="4543"/>
                  <a:pt x="13791" y="4569"/>
                </a:cubicBezTo>
                <a:lnTo>
                  <a:pt x="4568" y="13791"/>
                </a:lnTo>
                <a:cubicBezTo>
                  <a:pt x="4542" y="13763"/>
                  <a:pt x="4526" y="13730"/>
                  <a:pt x="4498" y="13703"/>
                </a:cubicBezTo>
                <a:cubicBezTo>
                  <a:pt x="3469" y="12674"/>
                  <a:pt x="1801" y="12674"/>
                  <a:pt x="772" y="13703"/>
                </a:cubicBezTo>
                <a:cubicBezTo>
                  <a:pt x="-258" y="14732"/>
                  <a:pt x="-258" y="16400"/>
                  <a:pt x="772" y="17429"/>
                </a:cubicBezTo>
                <a:cubicBezTo>
                  <a:pt x="1353" y="18010"/>
                  <a:pt x="2136" y="18251"/>
                  <a:pt x="2895" y="18176"/>
                </a:cubicBezTo>
                <a:cubicBezTo>
                  <a:pt x="2818" y="18938"/>
                  <a:pt x="3058" y="19727"/>
                  <a:pt x="3641" y="20311"/>
                </a:cubicBezTo>
                <a:cubicBezTo>
                  <a:pt x="4670" y="21343"/>
                  <a:pt x="6338" y="21343"/>
                  <a:pt x="7367" y="20311"/>
                </a:cubicBezTo>
                <a:cubicBezTo>
                  <a:pt x="8396" y="19279"/>
                  <a:pt x="8396" y="17606"/>
                  <a:pt x="7367" y="16574"/>
                </a:cubicBezTo>
                <a:cubicBezTo>
                  <a:pt x="7339" y="16546"/>
                  <a:pt x="7306" y="16529"/>
                  <a:pt x="7277" y="16503"/>
                </a:cubicBezTo>
                <a:moveTo>
                  <a:pt x="16558" y="13703"/>
                </a:moveTo>
                <a:cubicBezTo>
                  <a:pt x="16530" y="13731"/>
                  <a:pt x="16513" y="13764"/>
                  <a:pt x="16487" y="13793"/>
                </a:cubicBezTo>
                <a:lnTo>
                  <a:pt x="14254" y="11560"/>
                </a:lnTo>
                <a:cubicBezTo>
                  <a:pt x="14067" y="11391"/>
                  <a:pt x="13780" y="11393"/>
                  <a:pt x="13601" y="11573"/>
                </a:cubicBezTo>
                <a:cubicBezTo>
                  <a:pt x="13421" y="11753"/>
                  <a:pt x="13419" y="12039"/>
                  <a:pt x="13588" y="12226"/>
                </a:cubicBezTo>
                <a:lnTo>
                  <a:pt x="13576" y="12237"/>
                </a:lnTo>
                <a:lnTo>
                  <a:pt x="16759" y="15420"/>
                </a:lnTo>
                <a:cubicBezTo>
                  <a:pt x="16792" y="15041"/>
                  <a:pt x="16947" y="14671"/>
                  <a:pt x="17238" y="14381"/>
                </a:cubicBezTo>
                <a:cubicBezTo>
                  <a:pt x="17895" y="13726"/>
                  <a:pt x="18959" y="13726"/>
                  <a:pt x="19615" y="14381"/>
                </a:cubicBezTo>
                <a:cubicBezTo>
                  <a:pt x="20273" y="15035"/>
                  <a:pt x="20273" y="16097"/>
                  <a:pt x="19615" y="16752"/>
                </a:cubicBezTo>
                <a:cubicBezTo>
                  <a:pt x="19027" y="17339"/>
                  <a:pt x="18112" y="17395"/>
                  <a:pt x="17455" y="16929"/>
                </a:cubicBezTo>
                <a:lnTo>
                  <a:pt x="17442" y="16942"/>
                </a:lnTo>
                <a:cubicBezTo>
                  <a:pt x="17295" y="16832"/>
                  <a:pt x="17090" y="16839"/>
                  <a:pt x="16957" y="16974"/>
                </a:cubicBezTo>
                <a:cubicBezTo>
                  <a:pt x="16826" y="17107"/>
                  <a:pt x="16819" y="17312"/>
                  <a:pt x="16923" y="17460"/>
                </a:cubicBezTo>
                <a:lnTo>
                  <a:pt x="16915" y="17469"/>
                </a:lnTo>
                <a:cubicBezTo>
                  <a:pt x="17379" y="18124"/>
                  <a:pt x="17322" y="19034"/>
                  <a:pt x="16736" y="19621"/>
                </a:cubicBezTo>
                <a:cubicBezTo>
                  <a:pt x="16081" y="20276"/>
                  <a:pt x="15019" y="20276"/>
                  <a:pt x="14365" y="19621"/>
                </a:cubicBezTo>
                <a:cubicBezTo>
                  <a:pt x="13710" y="18966"/>
                  <a:pt x="13710" y="17904"/>
                  <a:pt x="14365" y="17250"/>
                </a:cubicBezTo>
                <a:cubicBezTo>
                  <a:pt x="14654" y="16960"/>
                  <a:pt x="15024" y="16807"/>
                  <a:pt x="15402" y="16773"/>
                </a:cubicBezTo>
                <a:lnTo>
                  <a:pt x="12222" y="13592"/>
                </a:lnTo>
                <a:lnTo>
                  <a:pt x="12218" y="13596"/>
                </a:lnTo>
                <a:cubicBezTo>
                  <a:pt x="12031" y="13427"/>
                  <a:pt x="11744" y="13428"/>
                  <a:pt x="11565" y="13609"/>
                </a:cubicBezTo>
                <a:cubicBezTo>
                  <a:pt x="11385" y="13789"/>
                  <a:pt x="11383" y="14075"/>
                  <a:pt x="11552" y="14262"/>
                </a:cubicBezTo>
                <a:lnTo>
                  <a:pt x="13776" y="16501"/>
                </a:lnTo>
                <a:cubicBezTo>
                  <a:pt x="13748" y="16528"/>
                  <a:pt x="13714" y="16544"/>
                  <a:pt x="13687" y="16572"/>
                </a:cubicBezTo>
                <a:cubicBezTo>
                  <a:pt x="12658" y="17601"/>
                  <a:pt x="12658" y="19269"/>
                  <a:pt x="13687" y="20298"/>
                </a:cubicBezTo>
                <a:cubicBezTo>
                  <a:pt x="14716" y="21328"/>
                  <a:pt x="16384" y="21328"/>
                  <a:pt x="17413" y="20298"/>
                </a:cubicBezTo>
                <a:cubicBezTo>
                  <a:pt x="17994" y="19717"/>
                  <a:pt x="18235" y="18934"/>
                  <a:pt x="18160" y="18175"/>
                </a:cubicBezTo>
                <a:cubicBezTo>
                  <a:pt x="18922" y="18252"/>
                  <a:pt x="19711" y="18011"/>
                  <a:pt x="20295" y="17429"/>
                </a:cubicBezTo>
                <a:cubicBezTo>
                  <a:pt x="21327" y="16400"/>
                  <a:pt x="21327" y="14732"/>
                  <a:pt x="20295" y="13703"/>
                </a:cubicBezTo>
                <a:cubicBezTo>
                  <a:pt x="19263" y="12674"/>
                  <a:pt x="17590" y="12674"/>
                  <a:pt x="16558" y="13703"/>
                </a:cubicBezTo>
                <a:moveTo>
                  <a:pt x="4511" y="7368"/>
                </a:moveTo>
                <a:cubicBezTo>
                  <a:pt x="4539" y="7340"/>
                  <a:pt x="4556" y="7306"/>
                  <a:pt x="4582" y="7278"/>
                </a:cubicBezTo>
                <a:lnTo>
                  <a:pt x="6815" y="9511"/>
                </a:lnTo>
                <a:cubicBezTo>
                  <a:pt x="7002" y="9679"/>
                  <a:pt x="7289" y="9678"/>
                  <a:pt x="7468" y="9498"/>
                </a:cubicBezTo>
                <a:cubicBezTo>
                  <a:pt x="7649" y="9318"/>
                  <a:pt x="7650" y="9031"/>
                  <a:pt x="7481" y="8844"/>
                </a:cubicBezTo>
                <a:lnTo>
                  <a:pt x="7493" y="8833"/>
                </a:lnTo>
                <a:lnTo>
                  <a:pt x="4309" y="5650"/>
                </a:lnTo>
                <a:cubicBezTo>
                  <a:pt x="4277" y="6029"/>
                  <a:pt x="4122" y="6400"/>
                  <a:pt x="3831" y="6691"/>
                </a:cubicBezTo>
                <a:cubicBezTo>
                  <a:pt x="3175" y="7346"/>
                  <a:pt x="2110" y="7346"/>
                  <a:pt x="1453" y="6691"/>
                </a:cubicBezTo>
                <a:cubicBezTo>
                  <a:pt x="797" y="6036"/>
                  <a:pt x="797" y="4974"/>
                  <a:pt x="1453" y="4319"/>
                </a:cubicBezTo>
                <a:cubicBezTo>
                  <a:pt x="2042" y="3732"/>
                  <a:pt x="2957" y="3676"/>
                  <a:pt x="3614" y="4142"/>
                </a:cubicBezTo>
                <a:lnTo>
                  <a:pt x="3627" y="4128"/>
                </a:lnTo>
                <a:cubicBezTo>
                  <a:pt x="3774" y="4238"/>
                  <a:pt x="3979" y="4232"/>
                  <a:pt x="4112" y="4097"/>
                </a:cubicBezTo>
                <a:cubicBezTo>
                  <a:pt x="4243" y="3963"/>
                  <a:pt x="4250" y="3759"/>
                  <a:pt x="4146" y="3610"/>
                </a:cubicBezTo>
                <a:lnTo>
                  <a:pt x="4154" y="3602"/>
                </a:lnTo>
                <a:cubicBezTo>
                  <a:pt x="3690" y="2947"/>
                  <a:pt x="3746" y="2036"/>
                  <a:pt x="4333" y="1450"/>
                </a:cubicBezTo>
                <a:cubicBezTo>
                  <a:pt x="4988" y="795"/>
                  <a:pt x="6050" y="795"/>
                  <a:pt x="6705" y="1450"/>
                </a:cubicBezTo>
                <a:cubicBezTo>
                  <a:pt x="7359" y="2105"/>
                  <a:pt x="7359" y="3166"/>
                  <a:pt x="6705" y="3821"/>
                </a:cubicBezTo>
                <a:cubicBezTo>
                  <a:pt x="6415" y="4111"/>
                  <a:pt x="6046" y="4264"/>
                  <a:pt x="5667" y="4298"/>
                </a:cubicBezTo>
                <a:lnTo>
                  <a:pt x="8847" y="7478"/>
                </a:lnTo>
                <a:lnTo>
                  <a:pt x="8851" y="7475"/>
                </a:lnTo>
                <a:cubicBezTo>
                  <a:pt x="9038" y="7644"/>
                  <a:pt x="9325" y="7642"/>
                  <a:pt x="9504" y="7462"/>
                </a:cubicBezTo>
                <a:cubicBezTo>
                  <a:pt x="9684" y="7282"/>
                  <a:pt x="9686" y="6995"/>
                  <a:pt x="9517" y="6808"/>
                </a:cubicBezTo>
                <a:lnTo>
                  <a:pt x="7293" y="4569"/>
                </a:lnTo>
                <a:cubicBezTo>
                  <a:pt x="7321" y="4543"/>
                  <a:pt x="7355" y="4526"/>
                  <a:pt x="7382" y="4498"/>
                </a:cubicBezTo>
                <a:cubicBezTo>
                  <a:pt x="8411" y="3470"/>
                  <a:pt x="8411" y="1802"/>
                  <a:pt x="7382" y="772"/>
                </a:cubicBezTo>
                <a:cubicBezTo>
                  <a:pt x="6353" y="-257"/>
                  <a:pt x="4685" y="-257"/>
                  <a:pt x="3656" y="772"/>
                </a:cubicBezTo>
                <a:cubicBezTo>
                  <a:pt x="3075" y="1353"/>
                  <a:pt x="2834" y="2137"/>
                  <a:pt x="2909" y="2895"/>
                </a:cubicBezTo>
                <a:cubicBezTo>
                  <a:pt x="2147" y="2818"/>
                  <a:pt x="1358" y="3059"/>
                  <a:pt x="774" y="3641"/>
                </a:cubicBezTo>
                <a:cubicBezTo>
                  <a:pt x="-258" y="4671"/>
                  <a:pt x="-258" y="6339"/>
                  <a:pt x="774" y="7368"/>
                </a:cubicBezTo>
                <a:cubicBezTo>
                  <a:pt x="1806" y="8397"/>
                  <a:pt x="3479" y="8397"/>
                  <a:pt x="4511" y="736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4" name="Shape 2601"/>
          <p:cNvSpPr/>
          <p:nvPr/>
        </p:nvSpPr>
        <p:spPr>
          <a:xfrm>
            <a:off x="6239037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5" name="Shape 2602"/>
          <p:cNvSpPr/>
          <p:nvPr/>
        </p:nvSpPr>
        <p:spPr>
          <a:xfrm>
            <a:off x="6772323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6" name="Shape 2603"/>
          <p:cNvSpPr/>
          <p:nvPr/>
        </p:nvSpPr>
        <p:spPr>
          <a:xfrm>
            <a:off x="7305609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7" name="Shape 2604"/>
          <p:cNvSpPr/>
          <p:nvPr/>
        </p:nvSpPr>
        <p:spPr>
          <a:xfrm>
            <a:off x="7838896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8" name="Shape 2605"/>
          <p:cNvSpPr/>
          <p:nvPr/>
        </p:nvSpPr>
        <p:spPr>
          <a:xfrm>
            <a:off x="8372182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9" name="Shape 2606"/>
          <p:cNvSpPr/>
          <p:nvPr/>
        </p:nvSpPr>
        <p:spPr>
          <a:xfrm>
            <a:off x="8905469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5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585" y="2939"/>
                </a:lnTo>
                <a:lnTo>
                  <a:pt x="8836" y="6873"/>
                </a:lnTo>
                <a:lnTo>
                  <a:pt x="11291" y="9818"/>
                </a:lnTo>
                <a:lnTo>
                  <a:pt x="9327" y="14236"/>
                </a:lnTo>
                <a:lnTo>
                  <a:pt x="10800" y="16691"/>
                </a:lnTo>
                <a:lnTo>
                  <a:pt x="10432" y="14236"/>
                </a:lnTo>
                <a:lnTo>
                  <a:pt x="12365" y="9542"/>
                </a:lnTo>
                <a:lnTo>
                  <a:pt x="10002" y="6781"/>
                </a:lnTo>
                <a:lnTo>
                  <a:pt x="12069" y="2007"/>
                </a:lnTo>
                <a:cubicBezTo>
                  <a:pt x="12984" y="1345"/>
                  <a:pt x="14076" y="982"/>
                  <a:pt x="15218" y="982"/>
                </a:cubicBezTo>
                <a:cubicBezTo>
                  <a:pt x="18196" y="982"/>
                  <a:pt x="20618" y="3405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3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0" name="Shape 2607"/>
          <p:cNvSpPr/>
          <p:nvPr/>
        </p:nvSpPr>
        <p:spPr>
          <a:xfrm>
            <a:off x="9438755" y="465183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6611"/>
                </a:moveTo>
                <a:cubicBezTo>
                  <a:pt x="20587" y="6619"/>
                  <a:pt x="20587" y="6627"/>
                  <a:pt x="20586" y="6635"/>
                </a:cubicBezTo>
                <a:cubicBezTo>
                  <a:pt x="20585" y="6640"/>
                  <a:pt x="20582" y="6674"/>
                  <a:pt x="20581" y="6680"/>
                </a:cubicBezTo>
                <a:cubicBezTo>
                  <a:pt x="20107" y="11287"/>
                  <a:pt x="14607" y="17428"/>
                  <a:pt x="12595" y="19086"/>
                </a:cubicBezTo>
                <a:lnTo>
                  <a:pt x="11905" y="15660"/>
                </a:lnTo>
                <a:lnTo>
                  <a:pt x="13960" y="10631"/>
                </a:lnTo>
                <a:lnTo>
                  <a:pt x="11429" y="7425"/>
                </a:lnTo>
                <a:lnTo>
                  <a:pt x="12699" y="2550"/>
                </a:lnTo>
                <a:cubicBezTo>
                  <a:pt x="12708" y="2540"/>
                  <a:pt x="12713" y="2534"/>
                  <a:pt x="12723" y="2524"/>
                </a:cubicBezTo>
                <a:cubicBezTo>
                  <a:pt x="13572" y="1625"/>
                  <a:pt x="14916" y="1080"/>
                  <a:pt x="16088" y="1080"/>
                </a:cubicBezTo>
                <a:cubicBezTo>
                  <a:pt x="18586" y="1080"/>
                  <a:pt x="20618" y="3315"/>
                  <a:pt x="20618" y="6063"/>
                </a:cubicBezTo>
                <a:cubicBezTo>
                  <a:pt x="20618" y="6262"/>
                  <a:pt x="20598" y="6506"/>
                  <a:pt x="20588" y="6611"/>
                </a:cubicBezTo>
                <a:moveTo>
                  <a:pt x="21600" y="6063"/>
                </a:moveTo>
                <a:cubicBezTo>
                  <a:pt x="21600" y="2715"/>
                  <a:pt x="19132" y="0"/>
                  <a:pt x="16088" y="0"/>
                </a:cubicBezTo>
                <a:cubicBezTo>
                  <a:pt x="14607" y="0"/>
                  <a:pt x="12974" y="748"/>
                  <a:pt x="11983" y="1794"/>
                </a:cubicBezTo>
                <a:lnTo>
                  <a:pt x="11985" y="1802"/>
                </a:lnTo>
                <a:cubicBezTo>
                  <a:pt x="11900" y="1871"/>
                  <a:pt x="11839" y="1965"/>
                  <a:pt x="11809" y="2079"/>
                </a:cubicBezTo>
                <a:lnTo>
                  <a:pt x="11797" y="2076"/>
                </a:lnTo>
                <a:lnTo>
                  <a:pt x="10309" y="7560"/>
                </a:lnTo>
                <a:lnTo>
                  <a:pt x="12764" y="10800"/>
                </a:lnTo>
                <a:lnTo>
                  <a:pt x="10800" y="15660"/>
                </a:lnTo>
                <a:lnTo>
                  <a:pt x="11797" y="20098"/>
                </a:lnTo>
                <a:lnTo>
                  <a:pt x="11803" y="20097"/>
                </a:lnTo>
                <a:cubicBezTo>
                  <a:pt x="11853" y="20337"/>
                  <a:pt x="12039" y="20520"/>
                  <a:pt x="12273" y="20520"/>
                </a:cubicBezTo>
                <a:cubicBezTo>
                  <a:pt x="12410" y="20520"/>
                  <a:pt x="12534" y="20457"/>
                  <a:pt x="12623" y="20357"/>
                </a:cubicBezTo>
                <a:cubicBezTo>
                  <a:pt x="14361" y="19225"/>
                  <a:pt x="20995" y="12270"/>
                  <a:pt x="21558" y="6787"/>
                </a:cubicBezTo>
                <a:lnTo>
                  <a:pt x="21558" y="6791"/>
                </a:lnTo>
                <a:cubicBezTo>
                  <a:pt x="21559" y="6791"/>
                  <a:pt x="21600" y="6399"/>
                  <a:pt x="21600" y="6063"/>
                </a:cubicBezTo>
                <a:moveTo>
                  <a:pt x="1019" y="7760"/>
                </a:moveTo>
                <a:cubicBezTo>
                  <a:pt x="1018" y="7754"/>
                  <a:pt x="1015" y="7720"/>
                  <a:pt x="1014" y="7715"/>
                </a:cubicBezTo>
                <a:cubicBezTo>
                  <a:pt x="1013" y="7707"/>
                  <a:pt x="1013" y="7699"/>
                  <a:pt x="1012" y="7691"/>
                </a:cubicBezTo>
                <a:cubicBezTo>
                  <a:pt x="1002" y="7586"/>
                  <a:pt x="982" y="7342"/>
                  <a:pt x="982" y="7143"/>
                </a:cubicBezTo>
                <a:cubicBezTo>
                  <a:pt x="982" y="4395"/>
                  <a:pt x="3014" y="2160"/>
                  <a:pt x="5512" y="2160"/>
                </a:cubicBezTo>
                <a:cubicBezTo>
                  <a:pt x="6634" y="2160"/>
                  <a:pt x="7908" y="2664"/>
                  <a:pt x="8760" y="3495"/>
                </a:cubicBezTo>
                <a:lnTo>
                  <a:pt x="7364" y="8640"/>
                </a:lnTo>
                <a:lnTo>
                  <a:pt x="9818" y="11880"/>
                </a:lnTo>
                <a:lnTo>
                  <a:pt x="7855" y="16740"/>
                </a:lnTo>
                <a:lnTo>
                  <a:pt x="8531" y="19752"/>
                </a:lnTo>
                <a:cubicBezTo>
                  <a:pt x="6242" y="17649"/>
                  <a:pt x="1459" y="12041"/>
                  <a:pt x="1019" y="7760"/>
                </a:cubicBezTo>
                <a:moveTo>
                  <a:pt x="9803" y="20925"/>
                </a:moveTo>
                <a:lnTo>
                  <a:pt x="8959" y="16740"/>
                </a:lnTo>
                <a:lnTo>
                  <a:pt x="11015" y="11711"/>
                </a:lnTo>
                <a:lnTo>
                  <a:pt x="8484" y="8505"/>
                </a:lnTo>
                <a:lnTo>
                  <a:pt x="9799" y="3457"/>
                </a:lnTo>
                <a:lnTo>
                  <a:pt x="9791" y="3454"/>
                </a:lnTo>
                <a:cubicBezTo>
                  <a:pt x="9804" y="3407"/>
                  <a:pt x="9818" y="3360"/>
                  <a:pt x="9818" y="3308"/>
                </a:cubicBezTo>
                <a:cubicBezTo>
                  <a:pt x="9818" y="3130"/>
                  <a:pt x="9736" y="2981"/>
                  <a:pt x="9615" y="2882"/>
                </a:cubicBezTo>
                <a:lnTo>
                  <a:pt x="9617" y="2874"/>
                </a:lnTo>
                <a:cubicBezTo>
                  <a:pt x="8626" y="1827"/>
                  <a:pt x="6993" y="1080"/>
                  <a:pt x="5512" y="1080"/>
                </a:cubicBezTo>
                <a:cubicBezTo>
                  <a:pt x="2468" y="1080"/>
                  <a:pt x="0" y="3795"/>
                  <a:pt x="0" y="7143"/>
                </a:cubicBezTo>
                <a:cubicBezTo>
                  <a:pt x="0" y="7479"/>
                  <a:pt x="41" y="7871"/>
                  <a:pt x="42" y="7871"/>
                </a:cubicBezTo>
                <a:lnTo>
                  <a:pt x="42" y="7867"/>
                </a:lnTo>
                <a:cubicBezTo>
                  <a:pt x="605" y="13350"/>
                  <a:pt x="7239" y="20305"/>
                  <a:pt x="8977" y="21437"/>
                </a:cubicBezTo>
                <a:cubicBezTo>
                  <a:pt x="9066" y="21537"/>
                  <a:pt x="9190" y="21600"/>
                  <a:pt x="9327" y="21600"/>
                </a:cubicBezTo>
                <a:cubicBezTo>
                  <a:pt x="9599" y="21600"/>
                  <a:pt x="9818" y="21358"/>
                  <a:pt x="9818" y="21060"/>
                </a:cubicBezTo>
                <a:cubicBezTo>
                  <a:pt x="9818" y="21013"/>
                  <a:pt x="9804" y="20971"/>
                  <a:pt x="9794" y="20927"/>
                </a:cubicBezTo>
                <a:cubicBezTo>
                  <a:pt x="9794" y="20927"/>
                  <a:pt x="9803" y="20925"/>
                  <a:pt x="9803" y="2092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1" name="Shape 2608"/>
          <p:cNvSpPr/>
          <p:nvPr/>
        </p:nvSpPr>
        <p:spPr>
          <a:xfrm>
            <a:off x="9972041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2764"/>
                </a:moveTo>
                <a:cubicBezTo>
                  <a:pt x="11510" y="12764"/>
                  <a:pt x="11291" y="12984"/>
                  <a:pt x="11291" y="13255"/>
                </a:cubicBezTo>
                <a:cubicBezTo>
                  <a:pt x="11291" y="13526"/>
                  <a:pt x="11510" y="13745"/>
                  <a:pt x="11782" y="13745"/>
                </a:cubicBezTo>
                <a:cubicBezTo>
                  <a:pt x="12053" y="13745"/>
                  <a:pt x="12273" y="13526"/>
                  <a:pt x="12273" y="13255"/>
                </a:cubicBezTo>
                <a:cubicBezTo>
                  <a:pt x="12273" y="12984"/>
                  <a:pt x="12053" y="12764"/>
                  <a:pt x="11782" y="12764"/>
                </a:cubicBezTo>
                <a:moveTo>
                  <a:pt x="14727" y="10800"/>
                </a:moveTo>
                <a:cubicBezTo>
                  <a:pt x="14999" y="10800"/>
                  <a:pt x="15218" y="10580"/>
                  <a:pt x="15218" y="10309"/>
                </a:cubicBezTo>
                <a:cubicBezTo>
                  <a:pt x="15218" y="10038"/>
                  <a:pt x="14999" y="9818"/>
                  <a:pt x="14727" y="9818"/>
                </a:cubicBezTo>
                <a:cubicBezTo>
                  <a:pt x="14456" y="9818"/>
                  <a:pt x="14236" y="10038"/>
                  <a:pt x="14236" y="10309"/>
                </a:cubicBezTo>
                <a:cubicBezTo>
                  <a:pt x="14236" y="10580"/>
                  <a:pt x="14456" y="10800"/>
                  <a:pt x="14727" y="10800"/>
                </a:cubicBezTo>
                <a:moveTo>
                  <a:pt x="19913" y="7150"/>
                </a:moveTo>
                <a:lnTo>
                  <a:pt x="19959" y="7195"/>
                </a:lnTo>
                <a:lnTo>
                  <a:pt x="19468" y="7686"/>
                </a:lnTo>
                <a:lnTo>
                  <a:pt x="19468" y="7687"/>
                </a:lnTo>
                <a:lnTo>
                  <a:pt x="17606" y="9549"/>
                </a:lnTo>
                <a:lnTo>
                  <a:pt x="12052" y="3994"/>
                </a:lnTo>
                <a:lnTo>
                  <a:pt x="13913" y="2132"/>
                </a:lnTo>
                <a:cubicBezTo>
                  <a:pt x="13914" y="2132"/>
                  <a:pt x="13914" y="2132"/>
                  <a:pt x="13914" y="2132"/>
                </a:cubicBezTo>
                <a:lnTo>
                  <a:pt x="14405" y="1641"/>
                </a:lnTo>
                <a:lnTo>
                  <a:pt x="14450" y="1687"/>
                </a:lnTo>
                <a:cubicBezTo>
                  <a:pt x="15086" y="1244"/>
                  <a:pt x="15857" y="982"/>
                  <a:pt x="16691" y="982"/>
                </a:cubicBezTo>
                <a:cubicBezTo>
                  <a:pt x="18860" y="982"/>
                  <a:pt x="20618" y="2740"/>
                  <a:pt x="20618" y="4909"/>
                </a:cubicBezTo>
                <a:cubicBezTo>
                  <a:pt x="20618" y="5743"/>
                  <a:pt x="20356" y="6514"/>
                  <a:pt x="19913" y="7150"/>
                </a:cubicBezTo>
                <a:moveTo>
                  <a:pt x="10242" y="16912"/>
                </a:moveTo>
                <a:lnTo>
                  <a:pt x="4689" y="11358"/>
                </a:lnTo>
                <a:lnTo>
                  <a:pt x="11358" y="4689"/>
                </a:lnTo>
                <a:lnTo>
                  <a:pt x="16911" y="10243"/>
                </a:lnTo>
                <a:cubicBezTo>
                  <a:pt x="16911" y="10243"/>
                  <a:pt x="10242" y="16912"/>
                  <a:pt x="10242" y="16912"/>
                </a:cubicBezTo>
                <a:close/>
                <a:moveTo>
                  <a:pt x="7686" y="19468"/>
                </a:moveTo>
                <a:cubicBezTo>
                  <a:pt x="6975" y="20179"/>
                  <a:pt x="5994" y="20618"/>
                  <a:pt x="4909" y="20618"/>
                </a:cubicBezTo>
                <a:cubicBezTo>
                  <a:pt x="2740" y="20618"/>
                  <a:pt x="982" y="18860"/>
                  <a:pt x="982" y="16691"/>
                </a:cubicBezTo>
                <a:cubicBezTo>
                  <a:pt x="982" y="15606"/>
                  <a:pt x="1421" y="14625"/>
                  <a:pt x="2132" y="13914"/>
                </a:cubicBezTo>
                <a:lnTo>
                  <a:pt x="3994" y="12052"/>
                </a:lnTo>
                <a:lnTo>
                  <a:pt x="9548" y="17606"/>
                </a:lnTo>
                <a:cubicBezTo>
                  <a:pt x="9548" y="17606"/>
                  <a:pt x="7686" y="19468"/>
                  <a:pt x="7686" y="19468"/>
                </a:cubicBezTo>
                <a:close/>
                <a:moveTo>
                  <a:pt x="21600" y="4909"/>
                </a:moveTo>
                <a:cubicBezTo>
                  <a:pt x="21600" y="2198"/>
                  <a:pt x="19402" y="0"/>
                  <a:pt x="16691" y="0"/>
                </a:cubicBezTo>
                <a:cubicBezTo>
                  <a:pt x="15586" y="0"/>
                  <a:pt x="14570" y="370"/>
                  <a:pt x="13749" y="986"/>
                </a:cubicBezTo>
                <a:lnTo>
                  <a:pt x="13710" y="947"/>
                </a:lnTo>
                <a:lnTo>
                  <a:pt x="13221" y="1437"/>
                </a:lnTo>
                <a:cubicBezTo>
                  <a:pt x="13220" y="1438"/>
                  <a:pt x="13220" y="1438"/>
                  <a:pt x="13219" y="1439"/>
                </a:cubicBezTo>
                <a:lnTo>
                  <a:pt x="1438" y="13220"/>
                </a:lnTo>
                <a:cubicBezTo>
                  <a:pt x="549" y="14108"/>
                  <a:pt x="0" y="15336"/>
                  <a:pt x="0" y="16691"/>
                </a:cubicBezTo>
                <a:cubicBezTo>
                  <a:pt x="0" y="19402"/>
                  <a:pt x="2198" y="21600"/>
                  <a:pt x="4909" y="21600"/>
                </a:cubicBezTo>
                <a:cubicBezTo>
                  <a:pt x="6265" y="21600"/>
                  <a:pt x="7492" y="21051"/>
                  <a:pt x="8380" y="20162"/>
                </a:cubicBezTo>
                <a:lnTo>
                  <a:pt x="20162" y="8381"/>
                </a:lnTo>
                <a:lnTo>
                  <a:pt x="20163" y="8380"/>
                </a:lnTo>
                <a:lnTo>
                  <a:pt x="20653" y="7890"/>
                </a:lnTo>
                <a:lnTo>
                  <a:pt x="20614" y="7851"/>
                </a:lnTo>
                <a:cubicBezTo>
                  <a:pt x="21230" y="7030"/>
                  <a:pt x="21600" y="6015"/>
                  <a:pt x="21600" y="4909"/>
                </a:cubicBezTo>
                <a:moveTo>
                  <a:pt x="10800" y="6873"/>
                </a:moveTo>
                <a:cubicBezTo>
                  <a:pt x="10800" y="7144"/>
                  <a:pt x="11020" y="7364"/>
                  <a:pt x="11291" y="7364"/>
                </a:cubicBezTo>
                <a:cubicBezTo>
                  <a:pt x="11562" y="7364"/>
                  <a:pt x="11782" y="7144"/>
                  <a:pt x="11782" y="6873"/>
                </a:cubicBezTo>
                <a:cubicBezTo>
                  <a:pt x="11782" y="6602"/>
                  <a:pt x="11562" y="6382"/>
                  <a:pt x="11291" y="6382"/>
                </a:cubicBezTo>
                <a:cubicBezTo>
                  <a:pt x="11020" y="6382"/>
                  <a:pt x="10800" y="6602"/>
                  <a:pt x="10800" y="6873"/>
                </a:cubicBezTo>
                <a:moveTo>
                  <a:pt x="13255" y="12273"/>
                </a:moveTo>
                <a:cubicBezTo>
                  <a:pt x="13526" y="12273"/>
                  <a:pt x="13745" y="12053"/>
                  <a:pt x="13745" y="11782"/>
                </a:cubicBezTo>
                <a:cubicBezTo>
                  <a:pt x="13745" y="11511"/>
                  <a:pt x="13526" y="11291"/>
                  <a:pt x="13255" y="11291"/>
                </a:cubicBezTo>
                <a:cubicBezTo>
                  <a:pt x="12983" y="11291"/>
                  <a:pt x="12764" y="11511"/>
                  <a:pt x="12764" y="11782"/>
                </a:cubicBezTo>
                <a:cubicBezTo>
                  <a:pt x="12764" y="12053"/>
                  <a:pt x="12983" y="12273"/>
                  <a:pt x="13255" y="12273"/>
                </a:cubicBezTo>
                <a:moveTo>
                  <a:pt x="12273" y="9818"/>
                </a:moveTo>
                <a:cubicBezTo>
                  <a:pt x="12544" y="9818"/>
                  <a:pt x="12764" y="9599"/>
                  <a:pt x="12764" y="9327"/>
                </a:cubicBezTo>
                <a:cubicBezTo>
                  <a:pt x="12764" y="9056"/>
                  <a:pt x="12544" y="8836"/>
                  <a:pt x="12273" y="8836"/>
                </a:cubicBezTo>
                <a:cubicBezTo>
                  <a:pt x="12001" y="8836"/>
                  <a:pt x="11782" y="9056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moveTo>
                  <a:pt x="10800" y="10309"/>
                </a:moveTo>
                <a:cubicBezTo>
                  <a:pt x="10529" y="10309"/>
                  <a:pt x="10309" y="10529"/>
                  <a:pt x="10309" y="10800"/>
                </a:cubicBezTo>
                <a:cubicBezTo>
                  <a:pt x="10309" y="11071"/>
                  <a:pt x="10529" y="11291"/>
                  <a:pt x="10800" y="11291"/>
                </a:cubicBezTo>
                <a:cubicBezTo>
                  <a:pt x="11071" y="11291"/>
                  <a:pt x="11291" y="11071"/>
                  <a:pt x="11291" y="10800"/>
                </a:cubicBezTo>
                <a:cubicBezTo>
                  <a:pt x="11291" y="10529"/>
                  <a:pt x="11071" y="10309"/>
                  <a:pt x="10800" y="10309"/>
                </a:cubicBezTo>
                <a:moveTo>
                  <a:pt x="10309" y="14236"/>
                </a:moveTo>
                <a:cubicBezTo>
                  <a:pt x="10038" y="14236"/>
                  <a:pt x="9818" y="14456"/>
                  <a:pt x="9818" y="14727"/>
                </a:cubicBezTo>
                <a:cubicBezTo>
                  <a:pt x="9818" y="14999"/>
                  <a:pt x="10038" y="15218"/>
                  <a:pt x="10309" y="15218"/>
                </a:cubicBezTo>
                <a:cubicBezTo>
                  <a:pt x="10580" y="15218"/>
                  <a:pt x="10800" y="14999"/>
                  <a:pt x="10800" y="14727"/>
                </a:cubicBezTo>
                <a:cubicBezTo>
                  <a:pt x="10800" y="14456"/>
                  <a:pt x="10580" y="14236"/>
                  <a:pt x="10309" y="14236"/>
                </a:cubicBezTo>
                <a:moveTo>
                  <a:pt x="9818" y="8836"/>
                </a:moveTo>
                <a:cubicBezTo>
                  <a:pt x="10090" y="8836"/>
                  <a:pt x="10309" y="8617"/>
                  <a:pt x="10309" y="8345"/>
                </a:cubicBezTo>
                <a:cubicBezTo>
                  <a:pt x="10309" y="8075"/>
                  <a:pt x="10090" y="7855"/>
                  <a:pt x="9818" y="7855"/>
                </a:cubicBezTo>
                <a:cubicBezTo>
                  <a:pt x="9547" y="7855"/>
                  <a:pt x="9327" y="8075"/>
                  <a:pt x="9327" y="8345"/>
                </a:cubicBezTo>
                <a:cubicBezTo>
                  <a:pt x="9327" y="8617"/>
                  <a:pt x="9547" y="8836"/>
                  <a:pt x="9818" y="8836"/>
                </a:cubicBezTo>
                <a:moveTo>
                  <a:pt x="6873" y="10800"/>
                </a:moveTo>
                <a:cubicBezTo>
                  <a:pt x="6601" y="10800"/>
                  <a:pt x="6382" y="11020"/>
                  <a:pt x="6382" y="11291"/>
                </a:cubicBezTo>
                <a:cubicBezTo>
                  <a:pt x="6382" y="11562"/>
                  <a:pt x="6601" y="11782"/>
                  <a:pt x="6873" y="11782"/>
                </a:cubicBezTo>
                <a:cubicBezTo>
                  <a:pt x="7144" y="11782"/>
                  <a:pt x="7364" y="11562"/>
                  <a:pt x="7364" y="11291"/>
                </a:cubicBezTo>
                <a:cubicBezTo>
                  <a:pt x="7364" y="11020"/>
                  <a:pt x="7144" y="10800"/>
                  <a:pt x="6873" y="10800"/>
                </a:cubicBezTo>
                <a:moveTo>
                  <a:pt x="8345" y="9327"/>
                </a:moveTo>
                <a:cubicBezTo>
                  <a:pt x="8074" y="9327"/>
                  <a:pt x="7855" y="9547"/>
                  <a:pt x="7855" y="9818"/>
                </a:cubicBezTo>
                <a:cubicBezTo>
                  <a:pt x="7855" y="10090"/>
                  <a:pt x="8074" y="10309"/>
                  <a:pt x="8345" y="10309"/>
                </a:cubicBezTo>
                <a:cubicBezTo>
                  <a:pt x="8617" y="10309"/>
                  <a:pt x="8836" y="10090"/>
                  <a:pt x="8836" y="9818"/>
                </a:cubicBezTo>
                <a:cubicBezTo>
                  <a:pt x="8836" y="9547"/>
                  <a:pt x="8617" y="9327"/>
                  <a:pt x="8345" y="9327"/>
                </a:cubicBezTo>
                <a:moveTo>
                  <a:pt x="9327" y="11782"/>
                </a:moveTo>
                <a:cubicBezTo>
                  <a:pt x="9056" y="11782"/>
                  <a:pt x="8836" y="12001"/>
                  <a:pt x="8836" y="12273"/>
                </a:cubicBezTo>
                <a:cubicBezTo>
                  <a:pt x="8836" y="12544"/>
                  <a:pt x="9056" y="12764"/>
                  <a:pt x="9327" y="12764"/>
                </a:cubicBezTo>
                <a:cubicBezTo>
                  <a:pt x="9599" y="12764"/>
                  <a:pt x="9818" y="12544"/>
                  <a:pt x="9818" y="12273"/>
                </a:cubicBezTo>
                <a:cubicBezTo>
                  <a:pt x="9818" y="12001"/>
                  <a:pt x="9599" y="11782"/>
                  <a:pt x="9327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2" name="Shape 2609"/>
          <p:cNvSpPr/>
          <p:nvPr/>
        </p:nvSpPr>
        <p:spPr>
          <a:xfrm>
            <a:off x="10506154" y="4639436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3" name="Shape 2610"/>
          <p:cNvSpPr/>
          <p:nvPr/>
        </p:nvSpPr>
        <p:spPr>
          <a:xfrm>
            <a:off x="11039440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4" name="Shape 2611"/>
          <p:cNvSpPr/>
          <p:nvPr/>
        </p:nvSpPr>
        <p:spPr>
          <a:xfrm>
            <a:off x="6239037" y="5261191"/>
            <a:ext cx="279459" cy="101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5" name="Shape 2612"/>
          <p:cNvSpPr/>
          <p:nvPr/>
        </p:nvSpPr>
        <p:spPr>
          <a:xfrm>
            <a:off x="6810356" y="5172723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4909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4909"/>
                </a:ln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6" name="Shape 2613"/>
          <p:cNvSpPr/>
          <p:nvPr/>
        </p:nvSpPr>
        <p:spPr>
          <a:xfrm>
            <a:off x="7305609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7" name="Shape 2614"/>
          <p:cNvSpPr/>
          <p:nvPr/>
        </p:nvSpPr>
        <p:spPr>
          <a:xfrm>
            <a:off x="7838896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8" name="Shape 2615"/>
          <p:cNvSpPr/>
          <p:nvPr/>
        </p:nvSpPr>
        <p:spPr>
          <a:xfrm>
            <a:off x="8372182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9" name="Shape 2616"/>
          <p:cNvSpPr/>
          <p:nvPr/>
        </p:nvSpPr>
        <p:spPr>
          <a:xfrm>
            <a:off x="8905469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0" name="Shape 2617"/>
          <p:cNvSpPr/>
          <p:nvPr/>
        </p:nvSpPr>
        <p:spPr>
          <a:xfrm>
            <a:off x="9438755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1" name="Shape 2618"/>
          <p:cNvSpPr/>
          <p:nvPr/>
        </p:nvSpPr>
        <p:spPr>
          <a:xfrm>
            <a:off x="9972041" y="5217370"/>
            <a:ext cx="279459" cy="202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2" name="Shape 2619"/>
          <p:cNvSpPr/>
          <p:nvPr/>
        </p:nvSpPr>
        <p:spPr>
          <a:xfrm>
            <a:off x="10568991" y="5172723"/>
            <a:ext cx="15295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3" name="Shape 2620"/>
          <p:cNvSpPr/>
          <p:nvPr/>
        </p:nvSpPr>
        <p:spPr>
          <a:xfrm>
            <a:off x="11077473" y="5172723"/>
            <a:ext cx="202566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4" name="Shape 2621"/>
          <p:cNvSpPr/>
          <p:nvPr/>
        </p:nvSpPr>
        <p:spPr>
          <a:xfrm>
            <a:off x="6239037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5" name="Shape 2622"/>
          <p:cNvSpPr/>
          <p:nvPr/>
        </p:nvSpPr>
        <p:spPr>
          <a:xfrm>
            <a:off x="6810356" y="5706009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6" name="Shape 2623"/>
          <p:cNvSpPr/>
          <p:nvPr/>
        </p:nvSpPr>
        <p:spPr>
          <a:xfrm>
            <a:off x="7381675" y="5706009"/>
            <a:ext cx="12732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4727"/>
                </a:moveTo>
                <a:lnTo>
                  <a:pt x="2160" y="14727"/>
                </a:lnTo>
                <a:lnTo>
                  <a:pt x="2160" y="4909"/>
                </a:lnTo>
                <a:cubicBezTo>
                  <a:pt x="2160" y="2740"/>
                  <a:pt x="6028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4909"/>
                  <a:pt x="19440" y="14727"/>
                  <a:pt x="19440" y="14727"/>
                </a:cubicBezTo>
                <a:close/>
                <a:moveTo>
                  <a:pt x="10800" y="0"/>
                </a:moveTo>
                <a:cubicBezTo>
                  <a:pt x="4835" y="0"/>
                  <a:pt x="0" y="2198"/>
                  <a:pt x="0" y="4909"/>
                </a:cubicBezTo>
                <a:lnTo>
                  <a:pt x="0" y="14727"/>
                </a:lnTo>
                <a:cubicBezTo>
                  <a:pt x="0" y="15269"/>
                  <a:pt x="968" y="15709"/>
                  <a:pt x="2160" y="15709"/>
                </a:cubicBezTo>
                <a:lnTo>
                  <a:pt x="9720" y="15709"/>
                </a:lnTo>
                <a:lnTo>
                  <a:pt x="9720" y="21109"/>
                </a:lnTo>
                <a:cubicBezTo>
                  <a:pt x="9720" y="21380"/>
                  <a:pt x="10204" y="21600"/>
                  <a:pt x="10800" y="21600"/>
                </a:cubicBezTo>
                <a:cubicBezTo>
                  <a:pt x="11396" y="21600"/>
                  <a:pt x="11880" y="21380"/>
                  <a:pt x="11880" y="21109"/>
                </a:cubicBezTo>
                <a:lnTo>
                  <a:pt x="11880" y="15709"/>
                </a:lnTo>
                <a:lnTo>
                  <a:pt x="19440" y="15709"/>
                </a:lnTo>
                <a:cubicBezTo>
                  <a:pt x="20632" y="15709"/>
                  <a:pt x="21600" y="15269"/>
                  <a:pt x="21600" y="14727"/>
                </a:cubicBezTo>
                <a:lnTo>
                  <a:pt x="21600" y="4909"/>
                </a:lnTo>
                <a:cubicBezTo>
                  <a:pt x="21600" y="2198"/>
                  <a:pt x="16765" y="0"/>
                  <a:pt x="10800" y="0"/>
                </a:cubicBezTo>
                <a:moveTo>
                  <a:pt x="7560" y="4909"/>
                </a:moveTo>
                <a:cubicBezTo>
                  <a:pt x="6964" y="4909"/>
                  <a:pt x="6480" y="5129"/>
                  <a:pt x="6480" y="5400"/>
                </a:cubicBezTo>
                <a:lnTo>
                  <a:pt x="6480" y="12273"/>
                </a:lnTo>
                <a:cubicBezTo>
                  <a:pt x="6480" y="12544"/>
                  <a:pt x="6964" y="12764"/>
                  <a:pt x="7560" y="12764"/>
                </a:cubicBezTo>
                <a:cubicBezTo>
                  <a:pt x="8156" y="12764"/>
                  <a:pt x="8640" y="12544"/>
                  <a:pt x="8640" y="12273"/>
                </a:cubicBezTo>
                <a:lnTo>
                  <a:pt x="8640" y="5400"/>
                </a:lnTo>
                <a:cubicBezTo>
                  <a:pt x="8640" y="5129"/>
                  <a:pt x="8156" y="4909"/>
                  <a:pt x="7560" y="4909"/>
                </a:cubicBezTo>
                <a:moveTo>
                  <a:pt x="14040" y="4909"/>
                </a:moveTo>
                <a:cubicBezTo>
                  <a:pt x="13444" y="4909"/>
                  <a:pt x="12960" y="5129"/>
                  <a:pt x="12960" y="5400"/>
                </a:cubicBezTo>
                <a:lnTo>
                  <a:pt x="12960" y="12273"/>
                </a:lnTo>
                <a:cubicBezTo>
                  <a:pt x="12960" y="12544"/>
                  <a:pt x="13444" y="12764"/>
                  <a:pt x="14040" y="12764"/>
                </a:cubicBezTo>
                <a:cubicBezTo>
                  <a:pt x="14636" y="12764"/>
                  <a:pt x="15120" y="12544"/>
                  <a:pt x="15120" y="12273"/>
                </a:cubicBezTo>
                <a:lnTo>
                  <a:pt x="15120" y="5400"/>
                </a:lnTo>
                <a:cubicBezTo>
                  <a:pt x="15120" y="5129"/>
                  <a:pt x="14636" y="4909"/>
                  <a:pt x="14040" y="49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7" name="Shape 2624"/>
          <p:cNvSpPr/>
          <p:nvPr/>
        </p:nvSpPr>
        <p:spPr>
          <a:xfrm>
            <a:off x="7838896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8" name="Shape 2625"/>
          <p:cNvSpPr/>
          <p:nvPr/>
        </p:nvSpPr>
        <p:spPr>
          <a:xfrm>
            <a:off x="8372182" y="5725025"/>
            <a:ext cx="279459" cy="241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9" name="Shape 2626"/>
          <p:cNvSpPr/>
          <p:nvPr/>
        </p:nvSpPr>
        <p:spPr>
          <a:xfrm>
            <a:off x="8905469" y="5725025"/>
            <a:ext cx="279459" cy="241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50" name="Shape 2627"/>
          <p:cNvSpPr/>
          <p:nvPr/>
        </p:nvSpPr>
        <p:spPr>
          <a:xfrm>
            <a:off x="9438755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51" name="Shape 2628"/>
          <p:cNvSpPr/>
          <p:nvPr/>
        </p:nvSpPr>
        <p:spPr>
          <a:xfrm>
            <a:off x="9972041" y="5731640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52" name="Shape 2629"/>
          <p:cNvSpPr/>
          <p:nvPr/>
        </p:nvSpPr>
        <p:spPr>
          <a:xfrm>
            <a:off x="10506154" y="5718411"/>
            <a:ext cx="278632" cy="254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53" name="Shape 2630"/>
          <p:cNvSpPr/>
          <p:nvPr/>
        </p:nvSpPr>
        <p:spPr>
          <a:xfrm>
            <a:off x="11039440" y="5706009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77788952"/>
      </p:ext>
    </p:extLst>
  </p:cSld>
  <p:clrMapOvr>
    <a:masterClrMapping/>
  </p:clrMapOvr>
  <p:transition spd="med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pPr defTabSz="412393"/>
            <a:r>
              <a:rPr lang="zh-CN" altLang="en-US" dirty="0">
                <a:sym typeface="Helvetica"/>
              </a:rPr>
              <a:t>图标素材 </a:t>
            </a:r>
            <a:r>
              <a:rPr lang="en-US" altLang="zh-CN" dirty="0">
                <a:sym typeface="Helvetica"/>
              </a:rPr>
              <a:t>–</a:t>
            </a:r>
            <a:r>
              <a:rPr lang="zh-CN" altLang="en-US" dirty="0">
                <a:sym typeface="Helvetica"/>
              </a:rPr>
              <a:t> 请自行取用、改色、放大</a:t>
            </a:r>
          </a:p>
        </p:txBody>
      </p:sp>
      <p:sp>
        <p:nvSpPr>
          <p:cNvPr id="4" name="Shape 2633"/>
          <p:cNvSpPr/>
          <p:nvPr/>
        </p:nvSpPr>
        <p:spPr>
          <a:xfrm>
            <a:off x="879716" y="1464523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" name="Shape 2634"/>
          <p:cNvSpPr/>
          <p:nvPr/>
        </p:nvSpPr>
        <p:spPr>
          <a:xfrm>
            <a:off x="1413003" y="1452120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" name="Shape 2635"/>
          <p:cNvSpPr/>
          <p:nvPr/>
        </p:nvSpPr>
        <p:spPr>
          <a:xfrm>
            <a:off x="1946289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" name="Shape 2636"/>
          <p:cNvSpPr/>
          <p:nvPr/>
        </p:nvSpPr>
        <p:spPr>
          <a:xfrm>
            <a:off x="2479575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" name="Shape 2637"/>
          <p:cNvSpPr/>
          <p:nvPr/>
        </p:nvSpPr>
        <p:spPr>
          <a:xfrm>
            <a:off x="3013688" y="1426490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" name="Shape 2638"/>
          <p:cNvSpPr/>
          <p:nvPr/>
        </p:nvSpPr>
        <p:spPr>
          <a:xfrm>
            <a:off x="3546974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" name="Shape 2639"/>
          <p:cNvSpPr/>
          <p:nvPr/>
        </p:nvSpPr>
        <p:spPr>
          <a:xfrm>
            <a:off x="4080261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" name="Shape 2640"/>
          <p:cNvSpPr/>
          <p:nvPr/>
        </p:nvSpPr>
        <p:spPr>
          <a:xfrm>
            <a:off x="4613547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" name="Shape 2641"/>
          <p:cNvSpPr/>
          <p:nvPr/>
        </p:nvSpPr>
        <p:spPr>
          <a:xfrm>
            <a:off x="5146834" y="1490153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" name="Shape 2642"/>
          <p:cNvSpPr/>
          <p:nvPr/>
        </p:nvSpPr>
        <p:spPr>
          <a:xfrm>
            <a:off x="5680120" y="1464523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" name="Shape 2643"/>
          <p:cNvSpPr/>
          <p:nvPr/>
        </p:nvSpPr>
        <p:spPr>
          <a:xfrm>
            <a:off x="879716" y="2010211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" name="Shape 2644"/>
          <p:cNvSpPr/>
          <p:nvPr/>
        </p:nvSpPr>
        <p:spPr>
          <a:xfrm>
            <a:off x="1413003" y="2023440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6" name="Shape 2645"/>
          <p:cNvSpPr/>
          <p:nvPr/>
        </p:nvSpPr>
        <p:spPr>
          <a:xfrm>
            <a:off x="1946289" y="199780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7" name="Shape 2646"/>
          <p:cNvSpPr/>
          <p:nvPr/>
        </p:nvSpPr>
        <p:spPr>
          <a:xfrm>
            <a:off x="2479575" y="2010211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8" name="Shape 2647"/>
          <p:cNvSpPr/>
          <p:nvPr/>
        </p:nvSpPr>
        <p:spPr>
          <a:xfrm>
            <a:off x="3013688" y="2023440"/>
            <a:ext cx="278632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9" name="Shape 2648"/>
          <p:cNvSpPr/>
          <p:nvPr/>
        </p:nvSpPr>
        <p:spPr>
          <a:xfrm>
            <a:off x="3546974" y="199780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0" name="Shape 2649"/>
          <p:cNvSpPr/>
          <p:nvPr/>
        </p:nvSpPr>
        <p:spPr>
          <a:xfrm>
            <a:off x="4080261" y="2010211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1" name="Shape 2650"/>
          <p:cNvSpPr/>
          <p:nvPr/>
        </p:nvSpPr>
        <p:spPr>
          <a:xfrm>
            <a:off x="4613547" y="199780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2" name="Shape 2651"/>
          <p:cNvSpPr/>
          <p:nvPr/>
        </p:nvSpPr>
        <p:spPr>
          <a:xfrm>
            <a:off x="5146834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3" name="Shape 2652"/>
          <p:cNvSpPr/>
          <p:nvPr/>
        </p:nvSpPr>
        <p:spPr>
          <a:xfrm>
            <a:off x="5680120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4" name="Shape 2653"/>
          <p:cNvSpPr/>
          <p:nvPr/>
        </p:nvSpPr>
        <p:spPr>
          <a:xfrm>
            <a:off x="6229115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5" name="Shape 2654"/>
          <p:cNvSpPr/>
          <p:nvPr/>
        </p:nvSpPr>
        <p:spPr>
          <a:xfrm>
            <a:off x="6762402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6" name="Shape 2655"/>
          <p:cNvSpPr/>
          <p:nvPr/>
        </p:nvSpPr>
        <p:spPr>
          <a:xfrm>
            <a:off x="7295688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7" name="Shape 2656"/>
          <p:cNvSpPr/>
          <p:nvPr/>
        </p:nvSpPr>
        <p:spPr>
          <a:xfrm>
            <a:off x="7828974" y="1457908"/>
            <a:ext cx="279459" cy="222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8" name="Shape 2657"/>
          <p:cNvSpPr/>
          <p:nvPr/>
        </p:nvSpPr>
        <p:spPr>
          <a:xfrm>
            <a:off x="8387891" y="1426490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9" name="Shape 2658"/>
          <p:cNvSpPr/>
          <p:nvPr/>
        </p:nvSpPr>
        <p:spPr>
          <a:xfrm>
            <a:off x="8908776" y="1426490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0" name="Shape 2659"/>
          <p:cNvSpPr/>
          <p:nvPr/>
        </p:nvSpPr>
        <p:spPr>
          <a:xfrm>
            <a:off x="9423046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1" name="Shape 2660"/>
          <p:cNvSpPr/>
          <p:nvPr/>
        </p:nvSpPr>
        <p:spPr>
          <a:xfrm>
            <a:off x="9962946" y="1452120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2" name="Shape 2661"/>
          <p:cNvSpPr/>
          <p:nvPr/>
        </p:nvSpPr>
        <p:spPr>
          <a:xfrm>
            <a:off x="10496233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3" name="Shape 2662"/>
          <p:cNvSpPr/>
          <p:nvPr/>
        </p:nvSpPr>
        <p:spPr>
          <a:xfrm>
            <a:off x="11029519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4" name="Shape 2663"/>
          <p:cNvSpPr/>
          <p:nvPr/>
        </p:nvSpPr>
        <p:spPr>
          <a:xfrm>
            <a:off x="6229115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7507" y="3082"/>
                </a:ln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5" name="Shape 2664"/>
          <p:cNvSpPr/>
          <p:nvPr/>
        </p:nvSpPr>
        <p:spPr>
          <a:xfrm>
            <a:off x="6762402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7855" y="3240"/>
                </a:ln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6" name="Shape 2665"/>
          <p:cNvSpPr/>
          <p:nvPr/>
        </p:nvSpPr>
        <p:spPr>
          <a:xfrm>
            <a:off x="7295688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7" name="Shape 2666"/>
          <p:cNvSpPr/>
          <p:nvPr/>
        </p:nvSpPr>
        <p:spPr>
          <a:xfrm>
            <a:off x="7828974" y="1991194"/>
            <a:ext cx="279459" cy="222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8" name="Shape 2667"/>
          <p:cNvSpPr/>
          <p:nvPr/>
        </p:nvSpPr>
        <p:spPr>
          <a:xfrm>
            <a:off x="8362260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8" extrusionOk="0">
                <a:moveTo>
                  <a:pt x="10309" y="9720"/>
                </a:moveTo>
                <a:lnTo>
                  <a:pt x="9327" y="9720"/>
                </a:lnTo>
                <a:cubicBezTo>
                  <a:pt x="9056" y="9720"/>
                  <a:pt x="8836" y="9937"/>
                  <a:pt x="8836" y="10206"/>
                </a:cubicBezTo>
                <a:cubicBezTo>
                  <a:pt x="8836" y="10475"/>
                  <a:pt x="9056" y="10692"/>
                  <a:pt x="9327" y="10692"/>
                </a:cubicBezTo>
                <a:lnTo>
                  <a:pt x="10309" y="10692"/>
                </a:lnTo>
                <a:cubicBezTo>
                  <a:pt x="10580" y="10692"/>
                  <a:pt x="10800" y="10475"/>
                  <a:pt x="10800" y="10206"/>
                </a:cubicBezTo>
                <a:cubicBezTo>
                  <a:pt x="10800" y="9937"/>
                  <a:pt x="10580" y="9720"/>
                  <a:pt x="10309" y="9720"/>
                </a:cubicBezTo>
                <a:moveTo>
                  <a:pt x="13255" y="18471"/>
                </a:moveTo>
                <a:lnTo>
                  <a:pt x="12273" y="18471"/>
                </a:lnTo>
                <a:cubicBezTo>
                  <a:pt x="12002" y="18471"/>
                  <a:pt x="11782" y="18689"/>
                  <a:pt x="11782" y="18957"/>
                </a:cubicBezTo>
                <a:cubicBezTo>
                  <a:pt x="11782" y="19226"/>
                  <a:pt x="12002" y="19443"/>
                  <a:pt x="12273" y="19443"/>
                </a:cubicBezTo>
                <a:lnTo>
                  <a:pt x="13255" y="19443"/>
                </a:lnTo>
                <a:cubicBezTo>
                  <a:pt x="13525" y="19443"/>
                  <a:pt x="13745" y="19226"/>
                  <a:pt x="13745" y="18957"/>
                </a:cubicBezTo>
                <a:cubicBezTo>
                  <a:pt x="13745" y="18689"/>
                  <a:pt x="13525" y="18471"/>
                  <a:pt x="13255" y="18471"/>
                </a:cubicBezTo>
                <a:moveTo>
                  <a:pt x="10309" y="18471"/>
                </a:moveTo>
                <a:lnTo>
                  <a:pt x="9327" y="18471"/>
                </a:lnTo>
                <a:cubicBezTo>
                  <a:pt x="9056" y="18471"/>
                  <a:pt x="8836" y="18689"/>
                  <a:pt x="8836" y="18957"/>
                </a:cubicBezTo>
                <a:cubicBezTo>
                  <a:pt x="8836" y="19226"/>
                  <a:pt x="9056" y="19443"/>
                  <a:pt x="9327" y="19443"/>
                </a:cubicBezTo>
                <a:lnTo>
                  <a:pt x="10309" y="19443"/>
                </a:lnTo>
                <a:cubicBezTo>
                  <a:pt x="10580" y="19443"/>
                  <a:pt x="10800" y="19226"/>
                  <a:pt x="10800" y="18957"/>
                </a:cubicBezTo>
                <a:cubicBezTo>
                  <a:pt x="10800" y="18689"/>
                  <a:pt x="10580" y="18471"/>
                  <a:pt x="10309" y="18471"/>
                </a:cubicBezTo>
                <a:moveTo>
                  <a:pt x="20618" y="15554"/>
                </a:moveTo>
                <a:cubicBezTo>
                  <a:pt x="20618" y="16091"/>
                  <a:pt x="20178" y="16526"/>
                  <a:pt x="19636" y="16526"/>
                </a:cubicBezTo>
                <a:lnTo>
                  <a:pt x="16691" y="16526"/>
                </a:lnTo>
                <a:cubicBezTo>
                  <a:pt x="16149" y="16526"/>
                  <a:pt x="15709" y="16091"/>
                  <a:pt x="15709" y="15554"/>
                </a:cubicBezTo>
                <a:lnTo>
                  <a:pt x="15709" y="13609"/>
                </a:lnTo>
                <a:cubicBezTo>
                  <a:pt x="15709" y="13073"/>
                  <a:pt x="16149" y="12637"/>
                  <a:pt x="16691" y="12637"/>
                </a:cubicBezTo>
                <a:lnTo>
                  <a:pt x="19636" y="12637"/>
                </a:lnTo>
                <a:cubicBezTo>
                  <a:pt x="20178" y="12637"/>
                  <a:pt x="20618" y="13073"/>
                  <a:pt x="20618" y="13609"/>
                </a:cubicBezTo>
                <a:cubicBezTo>
                  <a:pt x="20618" y="13609"/>
                  <a:pt x="20618" y="15554"/>
                  <a:pt x="20618" y="15554"/>
                </a:cubicBezTo>
                <a:close/>
                <a:moveTo>
                  <a:pt x="18655" y="19443"/>
                </a:moveTo>
                <a:cubicBezTo>
                  <a:pt x="18655" y="19980"/>
                  <a:pt x="18215" y="20416"/>
                  <a:pt x="17673" y="20416"/>
                </a:cubicBezTo>
                <a:lnTo>
                  <a:pt x="1964" y="20416"/>
                </a:lnTo>
                <a:cubicBezTo>
                  <a:pt x="1422" y="20416"/>
                  <a:pt x="982" y="19980"/>
                  <a:pt x="982" y="19443"/>
                </a:cubicBezTo>
                <a:lnTo>
                  <a:pt x="982" y="9720"/>
                </a:lnTo>
                <a:cubicBezTo>
                  <a:pt x="982" y="9183"/>
                  <a:pt x="1422" y="8747"/>
                  <a:pt x="1964" y="8747"/>
                </a:cubicBezTo>
                <a:lnTo>
                  <a:pt x="17673" y="8747"/>
                </a:lnTo>
                <a:cubicBezTo>
                  <a:pt x="18215" y="8747"/>
                  <a:pt x="18655" y="9183"/>
                  <a:pt x="18655" y="9720"/>
                </a:cubicBezTo>
                <a:lnTo>
                  <a:pt x="18655" y="11664"/>
                </a:lnTo>
                <a:lnTo>
                  <a:pt x="16691" y="11664"/>
                </a:lnTo>
                <a:cubicBezTo>
                  <a:pt x="15606" y="11664"/>
                  <a:pt x="14727" y="12535"/>
                  <a:pt x="14727" y="13609"/>
                </a:cubicBezTo>
                <a:lnTo>
                  <a:pt x="14727" y="15554"/>
                </a:lnTo>
                <a:cubicBezTo>
                  <a:pt x="14727" y="16628"/>
                  <a:pt x="15606" y="17499"/>
                  <a:pt x="16691" y="17499"/>
                </a:cubicBezTo>
                <a:lnTo>
                  <a:pt x="18655" y="17499"/>
                </a:lnTo>
                <a:cubicBezTo>
                  <a:pt x="18655" y="17499"/>
                  <a:pt x="18655" y="19443"/>
                  <a:pt x="18655" y="19443"/>
                </a:cubicBezTo>
                <a:close/>
                <a:moveTo>
                  <a:pt x="982" y="7775"/>
                </a:moveTo>
                <a:cubicBezTo>
                  <a:pt x="982" y="7238"/>
                  <a:pt x="1422" y="6803"/>
                  <a:pt x="1964" y="6803"/>
                </a:cubicBezTo>
                <a:lnTo>
                  <a:pt x="2555" y="6803"/>
                </a:lnTo>
                <a:lnTo>
                  <a:pt x="2817" y="7775"/>
                </a:lnTo>
                <a:lnTo>
                  <a:pt x="1964" y="7775"/>
                </a:lnTo>
                <a:cubicBezTo>
                  <a:pt x="1604" y="7775"/>
                  <a:pt x="1271" y="7878"/>
                  <a:pt x="982" y="8045"/>
                </a:cubicBezTo>
                <a:cubicBezTo>
                  <a:pt x="982" y="8045"/>
                  <a:pt x="982" y="7775"/>
                  <a:pt x="982" y="7775"/>
                </a:cubicBezTo>
                <a:close/>
                <a:moveTo>
                  <a:pt x="3721" y="3600"/>
                </a:moveTo>
                <a:lnTo>
                  <a:pt x="13629" y="1005"/>
                </a:lnTo>
                <a:cubicBezTo>
                  <a:pt x="14152" y="866"/>
                  <a:pt x="14690" y="1174"/>
                  <a:pt x="14831" y="1693"/>
                </a:cubicBezTo>
                <a:lnTo>
                  <a:pt x="15085" y="2631"/>
                </a:lnTo>
                <a:lnTo>
                  <a:pt x="3281" y="5731"/>
                </a:lnTo>
                <a:lnTo>
                  <a:pt x="3026" y="4791"/>
                </a:lnTo>
                <a:cubicBezTo>
                  <a:pt x="2886" y="4272"/>
                  <a:pt x="3197" y="3739"/>
                  <a:pt x="3721" y="3600"/>
                </a:cubicBezTo>
                <a:moveTo>
                  <a:pt x="15847" y="5448"/>
                </a:moveTo>
                <a:lnTo>
                  <a:pt x="16476" y="7775"/>
                </a:lnTo>
                <a:lnTo>
                  <a:pt x="6989" y="7775"/>
                </a:lnTo>
                <a:cubicBezTo>
                  <a:pt x="6989" y="7775"/>
                  <a:pt x="15847" y="5448"/>
                  <a:pt x="15847" y="5448"/>
                </a:cubicBezTo>
                <a:close/>
                <a:moveTo>
                  <a:pt x="17673" y="6803"/>
                </a:moveTo>
                <a:cubicBezTo>
                  <a:pt x="18215" y="6803"/>
                  <a:pt x="18655" y="7238"/>
                  <a:pt x="18655" y="7775"/>
                </a:cubicBezTo>
                <a:lnTo>
                  <a:pt x="18655" y="8045"/>
                </a:lnTo>
                <a:cubicBezTo>
                  <a:pt x="18365" y="7878"/>
                  <a:pt x="18032" y="7775"/>
                  <a:pt x="17673" y="7775"/>
                </a:cubicBezTo>
                <a:lnTo>
                  <a:pt x="17493" y="7775"/>
                </a:lnTo>
                <a:lnTo>
                  <a:pt x="17230" y="6803"/>
                </a:lnTo>
                <a:cubicBezTo>
                  <a:pt x="17230" y="6803"/>
                  <a:pt x="17673" y="6803"/>
                  <a:pt x="17673" y="6803"/>
                </a:cubicBezTo>
                <a:close/>
                <a:moveTo>
                  <a:pt x="19636" y="11664"/>
                </a:moveTo>
                <a:lnTo>
                  <a:pt x="19636" y="7775"/>
                </a:lnTo>
                <a:cubicBezTo>
                  <a:pt x="19636" y="6701"/>
                  <a:pt x="18757" y="5830"/>
                  <a:pt x="17673" y="5830"/>
                </a:cubicBezTo>
                <a:lnTo>
                  <a:pt x="16967" y="5830"/>
                </a:lnTo>
                <a:lnTo>
                  <a:pt x="15779" y="1441"/>
                </a:lnTo>
                <a:cubicBezTo>
                  <a:pt x="15498" y="404"/>
                  <a:pt x="14422" y="-212"/>
                  <a:pt x="13374" y="66"/>
                </a:cubicBezTo>
                <a:lnTo>
                  <a:pt x="3467" y="2660"/>
                </a:lnTo>
                <a:cubicBezTo>
                  <a:pt x="2419" y="2939"/>
                  <a:pt x="1798" y="4005"/>
                  <a:pt x="2078" y="5042"/>
                </a:cubicBezTo>
                <a:lnTo>
                  <a:pt x="2291" y="5830"/>
                </a:lnTo>
                <a:lnTo>
                  <a:pt x="1964" y="5830"/>
                </a:lnTo>
                <a:cubicBezTo>
                  <a:pt x="879" y="5830"/>
                  <a:pt x="0" y="6701"/>
                  <a:pt x="0" y="7775"/>
                </a:cubicBezTo>
                <a:lnTo>
                  <a:pt x="0" y="19443"/>
                </a:lnTo>
                <a:cubicBezTo>
                  <a:pt x="0" y="20517"/>
                  <a:pt x="879" y="21388"/>
                  <a:pt x="1964" y="21388"/>
                </a:cubicBezTo>
                <a:lnTo>
                  <a:pt x="17673" y="21388"/>
                </a:lnTo>
                <a:cubicBezTo>
                  <a:pt x="18757" y="21388"/>
                  <a:pt x="19636" y="20517"/>
                  <a:pt x="19636" y="19443"/>
                </a:cubicBezTo>
                <a:lnTo>
                  <a:pt x="19636" y="17499"/>
                </a:lnTo>
                <a:cubicBezTo>
                  <a:pt x="20721" y="17499"/>
                  <a:pt x="21600" y="16628"/>
                  <a:pt x="21600" y="15554"/>
                </a:cubicBezTo>
                <a:lnTo>
                  <a:pt x="21600" y="13609"/>
                </a:lnTo>
                <a:cubicBezTo>
                  <a:pt x="21600" y="12535"/>
                  <a:pt x="20721" y="11664"/>
                  <a:pt x="19636" y="11664"/>
                </a:cubicBezTo>
                <a:moveTo>
                  <a:pt x="13255" y="9720"/>
                </a:moveTo>
                <a:lnTo>
                  <a:pt x="12273" y="9720"/>
                </a:lnTo>
                <a:cubicBezTo>
                  <a:pt x="12002" y="9720"/>
                  <a:pt x="11782" y="9937"/>
                  <a:pt x="11782" y="10206"/>
                </a:cubicBezTo>
                <a:cubicBezTo>
                  <a:pt x="11782" y="10475"/>
                  <a:pt x="12002" y="10692"/>
                  <a:pt x="12273" y="10692"/>
                </a:cubicBezTo>
                <a:lnTo>
                  <a:pt x="13255" y="10692"/>
                </a:lnTo>
                <a:cubicBezTo>
                  <a:pt x="13525" y="10692"/>
                  <a:pt x="13745" y="10475"/>
                  <a:pt x="13745" y="10206"/>
                </a:cubicBezTo>
                <a:cubicBezTo>
                  <a:pt x="13745" y="9937"/>
                  <a:pt x="13525" y="9720"/>
                  <a:pt x="13255" y="9720"/>
                </a:cubicBezTo>
                <a:moveTo>
                  <a:pt x="7364" y="9720"/>
                </a:moveTo>
                <a:lnTo>
                  <a:pt x="6382" y="9720"/>
                </a:lnTo>
                <a:cubicBezTo>
                  <a:pt x="6111" y="9720"/>
                  <a:pt x="5891" y="9937"/>
                  <a:pt x="5891" y="10206"/>
                </a:cubicBezTo>
                <a:cubicBezTo>
                  <a:pt x="5891" y="10475"/>
                  <a:pt x="6111" y="10692"/>
                  <a:pt x="6382" y="10692"/>
                </a:cubicBezTo>
                <a:lnTo>
                  <a:pt x="7364" y="10692"/>
                </a:lnTo>
                <a:cubicBezTo>
                  <a:pt x="7634" y="10692"/>
                  <a:pt x="7855" y="10475"/>
                  <a:pt x="7855" y="10206"/>
                </a:cubicBezTo>
                <a:cubicBezTo>
                  <a:pt x="7855" y="9937"/>
                  <a:pt x="7634" y="9720"/>
                  <a:pt x="7364" y="9720"/>
                </a:cubicBezTo>
                <a:moveTo>
                  <a:pt x="17182" y="14095"/>
                </a:moveTo>
                <a:cubicBezTo>
                  <a:pt x="16911" y="14095"/>
                  <a:pt x="16691" y="14313"/>
                  <a:pt x="16691" y="14581"/>
                </a:cubicBezTo>
                <a:cubicBezTo>
                  <a:pt x="16691" y="14850"/>
                  <a:pt x="16911" y="15068"/>
                  <a:pt x="17182" y="15068"/>
                </a:cubicBezTo>
                <a:cubicBezTo>
                  <a:pt x="17453" y="15068"/>
                  <a:pt x="17673" y="14850"/>
                  <a:pt x="17673" y="14581"/>
                </a:cubicBezTo>
                <a:cubicBezTo>
                  <a:pt x="17673" y="14313"/>
                  <a:pt x="17453" y="14095"/>
                  <a:pt x="17182" y="14095"/>
                </a:cubicBezTo>
                <a:moveTo>
                  <a:pt x="16200" y="18471"/>
                </a:moveTo>
                <a:lnTo>
                  <a:pt x="15218" y="18471"/>
                </a:lnTo>
                <a:cubicBezTo>
                  <a:pt x="14947" y="18471"/>
                  <a:pt x="14727" y="18689"/>
                  <a:pt x="14727" y="18957"/>
                </a:cubicBezTo>
                <a:cubicBezTo>
                  <a:pt x="14727" y="19226"/>
                  <a:pt x="14947" y="19443"/>
                  <a:pt x="15218" y="19443"/>
                </a:cubicBezTo>
                <a:lnTo>
                  <a:pt x="16200" y="19443"/>
                </a:lnTo>
                <a:cubicBezTo>
                  <a:pt x="16471" y="19443"/>
                  <a:pt x="16691" y="19226"/>
                  <a:pt x="16691" y="18957"/>
                </a:cubicBezTo>
                <a:cubicBezTo>
                  <a:pt x="16691" y="18689"/>
                  <a:pt x="16471" y="18471"/>
                  <a:pt x="16200" y="18471"/>
                </a:cubicBezTo>
                <a:moveTo>
                  <a:pt x="15218" y="10692"/>
                </a:moveTo>
                <a:lnTo>
                  <a:pt x="16200" y="10692"/>
                </a:lnTo>
                <a:cubicBezTo>
                  <a:pt x="16471" y="10692"/>
                  <a:pt x="16691" y="10475"/>
                  <a:pt x="16691" y="10206"/>
                </a:cubicBezTo>
                <a:cubicBezTo>
                  <a:pt x="16691" y="9937"/>
                  <a:pt x="16471" y="9720"/>
                  <a:pt x="16200" y="9720"/>
                </a:cubicBezTo>
                <a:lnTo>
                  <a:pt x="15218" y="9720"/>
                </a:lnTo>
                <a:cubicBezTo>
                  <a:pt x="14947" y="9720"/>
                  <a:pt x="14727" y="9937"/>
                  <a:pt x="14727" y="10206"/>
                </a:cubicBezTo>
                <a:cubicBezTo>
                  <a:pt x="14727" y="10475"/>
                  <a:pt x="14947" y="10692"/>
                  <a:pt x="15218" y="10692"/>
                </a:cubicBezTo>
                <a:moveTo>
                  <a:pt x="4418" y="18471"/>
                </a:moveTo>
                <a:lnTo>
                  <a:pt x="3436" y="18471"/>
                </a:lnTo>
                <a:cubicBezTo>
                  <a:pt x="3166" y="18471"/>
                  <a:pt x="2945" y="18689"/>
                  <a:pt x="2945" y="18957"/>
                </a:cubicBezTo>
                <a:cubicBezTo>
                  <a:pt x="2945" y="19226"/>
                  <a:pt x="3166" y="19443"/>
                  <a:pt x="3436" y="19443"/>
                </a:cubicBezTo>
                <a:lnTo>
                  <a:pt x="4418" y="19443"/>
                </a:lnTo>
                <a:cubicBezTo>
                  <a:pt x="4689" y="19443"/>
                  <a:pt x="4909" y="19226"/>
                  <a:pt x="4909" y="18957"/>
                </a:cubicBezTo>
                <a:cubicBezTo>
                  <a:pt x="4909" y="18689"/>
                  <a:pt x="4689" y="18471"/>
                  <a:pt x="4418" y="18471"/>
                </a:cubicBezTo>
                <a:moveTo>
                  <a:pt x="7364" y="18471"/>
                </a:moveTo>
                <a:lnTo>
                  <a:pt x="6382" y="18471"/>
                </a:lnTo>
                <a:cubicBezTo>
                  <a:pt x="6111" y="18471"/>
                  <a:pt x="5891" y="18689"/>
                  <a:pt x="5891" y="18957"/>
                </a:cubicBezTo>
                <a:cubicBezTo>
                  <a:pt x="5891" y="19226"/>
                  <a:pt x="6111" y="19443"/>
                  <a:pt x="6382" y="19443"/>
                </a:cubicBezTo>
                <a:lnTo>
                  <a:pt x="7364" y="19443"/>
                </a:lnTo>
                <a:cubicBezTo>
                  <a:pt x="7634" y="19443"/>
                  <a:pt x="7855" y="19226"/>
                  <a:pt x="7855" y="18957"/>
                </a:cubicBezTo>
                <a:cubicBezTo>
                  <a:pt x="7855" y="18689"/>
                  <a:pt x="7634" y="18471"/>
                  <a:pt x="7364" y="18471"/>
                </a:cubicBezTo>
                <a:moveTo>
                  <a:pt x="4418" y="9720"/>
                </a:moveTo>
                <a:lnTo>
                  <a:pt x="3436" y="9720"/>
                </a:lnTo>
                <a:cubicBezTo>
                  <a:pt x="3166" y="9720"/>
                  <a:pt x="2945" y="9937"/>
                  <a:pt x="2945" y="10206"/>
                </a:cubicBezTo>
                <a:cubicBezTo>
                  <a:pt x="2945" y="10475"/>
                  <a:pt x="3166" y="10692"/>
                  <a:pt x="3436" y="10692"/>
                </a:cubicBezTo>
                <a:lnTo>
                  <a:pt x="4418" y="10692"/>
                </a:lnTo>
                <a:cubicBezTo>
                  <a:pt x="4689" y="10692"/>
                  <a:pt x="4909" y="10475"/>
                  <a:pt x="4909" y="10206"/>
                </a:cubicBezTo>
                <a:cubicBezTo>
                  <a:pt x="4909" y="9937"/>
                  <a:pt x="4689" y="9720"/>
                  <a:pt x="4418" y="972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9" name="Shape 2668"/>
          <p:cNvSpPr/>
          <p:nvPr/>
        </p:nvSpPr>
        <p:spPr>
          <a:xfrm>
            <a:off x="8895547" y="199780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0" name="Shape 2669"/>
          <p:cNvSpPr/>
          <p:nvPr/>
        </p:nvSpPr>
        <p:spPr>
          <a:xfrm>
            <a:off x="9429660" y="1985407"/>
            <a:ext cx="278632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1" name="Shape 2670"/>
          <p:cNvSpPr/>
          <p:nvPr/>
        </p:nvSpPr>
        <p:spPr>
          <a:xfrm>
            <a:off x="10000979" y="1959776"/>
            <a:ext cx="202566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2" name="Shape 2671"/>
          <p:cNvSpPr/>
          <p:nvPr/>
        </p:nvSpPr>
        <p:spPr>
          <a:xfrm>
            <a:off x="10521037" y="1959776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3" name="Shape 2672"/>
          <p:cNvSpPr/>
          <p:nvPr/>
        </p:nvSpPr>
        <p:spPr>
          <a:xfrm>
            <a:off x="11029519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4" name="Shape 2674"/>
          <p:cNvSpPr/>
          <p:nvPr/>
        </p:nvSpPr>
        <p:spPr>
          <a:xfrm>
            <a:off x="917749" y="3331438"/>
            <a:ext cx="203393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5" name="Shape 2675"/>
          <p:cNvSpPr/>
          <p:nvPr/>
        </p:nvSpPr>
        <p:spPr>
          <a:xfrm>
            <a:off x="1451036" y="3331438"/>
            <a:ext cx="203393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6" name="Shape 2676"/>
          <p:cNvSpPr/>
          <p:nvPr/>
        </p:nvSpPr>
        <p:spPr>
          <a:xfrm>
            <a:off x="1946289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7" name="Shape 2677"/>
          <p:cNvSpPr/>
          <p:nvPr/>
        </p:nvSpPr>
        <p:spPr>
          <a:xfrm>
            <a:off x="2479575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8" name="Shape 2678"/>
          <p:cNvSpPr/>
          <p:nvPr/>
        </p:nvSpPr>
        <p:spPr>
          <a:xfrm>
            <a:off x="3013688" y="3331438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9" name="Shape 2679"/>
          <p:cNvSpPr/>
          <p:nvPr/>
        </p:nvSpPr>
        <p:spPr>
          <a:xfrm>
            <a:off x="3546974" y="3369471"/>
            <a:ext cx="279459" cy="202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0" name="Shape 2680"/>
          <p:cNvSpPr/>
          <p:nvPr/>
        </p:nvSpPr>
        <p:spPr>
          <a:xfrm>
            <a:off x="4080261" y="3362857"/>
            <a:ext cx="279459" cy="215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1" name="Shape 2681"/>
          <p:cNvSpPr/>
          <p:nvPr/>
        </p:nvSpPr>
        <p:spPr>
          <a:xfrm>
            <a:off x="4613547" y="3356242"/>
            <a:ext cx="279459" cy="229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2" name="Shape 2682"/>
          <p:cNvSpPr/>
          <p:nvPr/>
        </p:nvSpPr>
        <p:spPr>
          <a:xfrm>
            <a:off x="5146834" y="3343840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3" name="Shape 2683"/>
          <p:cNvSpPr/>
          <p:nvPr/>
        </p:nvSpPr>
        <p:spPr>
          <a:xfrm>
            <a:off x="5680120" y="3343840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4" name="Shape 2684"/>
          <p:cNvSpPr/>
          <p:nvPr/>
        </p:nvSpPr>
        <p:spPr>
          <a:xfrm>
            <a:off x="879716" y="3889528"/>
            <a:ext cx="279459" cy="229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5" name="Shape 2685"/>
          <p:cNvSpPr/>
          <p:nvPr/>
        </p:nvSpPr>
        <p:spPr>
          <a:xfrm>
            <a:off x="1413003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6" name="Shape 2686"/>
          <p:cNvSpPr/>
          <p:nvPr/>
        </p:nvSpPr>
        <p:spPr>
          <a:xfrm>
            <a:off x="1946289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7" name="Shape 2687"/>
          <p:cNvSpPr/>
          <p:nvPr/>
        </p:nvSpPr>
        <p:spPr>
          <a:xfrm>
            <a:off x="2479575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8" name="Shape 2688"/>
          <p:cNvSpPr/>
          <p:nvPr/>
        </p:nvSpPr>
        <p:spPr>
          <a:xfrm>
            <a:off x="3038492" y="3864724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9" name="Shape 2689"/>
          <p:cNvSpPr/>
          <p:nvPr/>
        </p:nvSpPr>
        <p:spPr>
          <a:xfrm>
            <a:off x="3571778" y="3864724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0" name="Shape 2690"/>
          <p:cNvSpPr/>
          <p:nvPr/>
        </p:nvSpPr>
        <p:spPr>
          <a:xfrm>
            <a:off x="4080261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1" name="Shape 2691"/>
          <p:cNvSpPr/>
          <p:nvPr/>
        </p:nvSpPr>
        <p:spPr>
          <a:xfrm>
            <a:off x="4613547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2" name="Shape 2692"/>
          <p:cNvSpPr/>
          <p:nvPr/>
        </p:nvSpPr>
        <p:spPr>
          <a:xfrm>
            <a:off x="5146834" y="3883741"/>
            <a:ext cx="279459" cy="241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3" name="Shape 2693"/>
          <p:cNvSpPr/>
          <p:nvPr/>
        </p:nvSpPr>
        <p:spPr>
          <a:xfrm>
            <a:off x="5680120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4" name="Shape 2694"/>
          <p:cNvSpPr/>
          <p:nvPr/>
        </p:nvSpPr>
        <p:spPr>
          <a:xfrm>
            <a:off x="879716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5" name="Shape 2695"/>
          <p:cNvSpPr/>
          <p:nvPr/>
        </p:nvSpPr>
        <p:spPr>
          <a:xfrm>
            <a:off x="1426232" y="4398011"/>
            <a:ext cx="253828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6" name="Shape 2696"/>
          <p:cNvSpPr/>
          <p:nvPr/>
        </p:nvSpPr>
        <p:spPr>
          <a:xfrm>
            <a:off x="1971920" y="4398011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7" name="Shape 2697"/>
          <p:cNvSpPr/>
          <p:nvPr/>
        </p:nvSpPr>
        <p:spPr>
          <a:xfrm>
            <a:off x="2479575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8" name="Shape 2698"/>
          <p:cNvSpPr/>
          <p:nvPr/>
        </p:nvSpPr>
        <p:spPr>
          <a:xfrm>
            <a:off x="3026090" y="4398011"/>
            <a:ext cx="253828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9" name="Shape 2699"/>
          <p:cNvSpPr/>
          <p:nvPr/>
        </p:nvSpPr>
        <p:spPr>
          <a:xfrm>
            <a:off x="3546974" y="439801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0" name="Shape 2700"/>
          <p:cNvSpPr/>
          <p:nvPr/>
        </p:nvSpPr>
        <p:spPr>
          <a:xfrm>
            <a:off x="4080261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1" name="Shape 2701"/>
          <p:cNvSpPr/>
          <p:nvPr/>
        </p:nvSpPr>
        <p:spPr>
          <a:xfrm>
            <a:off x="4639178" y="4398011"/>
            <a:ext cx="228197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2" name="Shape 2702"/>
          <p:cNvSpPr/>
          <p:nvPr/>
        </p:nvSpPr>
        <p:spPr>
          <a:xfrm>
            <a:off x="5146834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3" name="Shape 2703"/>
          <p:cNvSpPr/>
          <p:nvPr/>
        </p:nvSpPr>
        <p:spPr>
          <a:xfrm>
            <a:off x="5680120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4" name="Shape 2704"/>
          <p:cNvSpPr/>
          <p:nvPr/>
        </p:nvSpPr>
        <p:spPr>
          <a:xfrm>
            <a:off x="6251439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5" name="Shape 2705"/>
          <p:cNvSpPr/>
          <p:nvPr/>
        </p:nvSpPr>
        <p:spPr>
          <a:xfrm>
            <a:off x="6784725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6" name="Shape 2706"/>
          <p:cNvSpPr/>
          <p:nvPr/>
        </p:nvSpPr>
        <p:spPr>
          <a:xfrm>
            <a:off x="7318012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7" name="Shape 2707"/>
          <p:cNvSpPr/>
          <p:nvPr/>
        </p:nvSpPr>
        <p:spPr>
          <a:xfrm>
            <a:off x="7851298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8" name="Shape 2708"/>
          <p:cNvSpPr/>
          <p:nvPr/>
        </p:nvSpPr>
        <p:spPr>
          <a:xfrm>
            <a:off x="8385411" y="3331438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9" name="Shape 2709"/>
          <p:cNvSpPr/>
          <p:nvPr/>
        </p:nvSpPr>
        <p:spPr>
          <a:xfrm>
            <a:off x="8918697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0" name="Shape 2710"/>
          <p:cNvSpPr/>
          <p:nvPr/>
        </p:nvSpPr>
        <p:spPr>
          <a:xfrm>
            <a:off x="9451983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1" name="Shape 2711"/>
          <p:cNvSpPr/>
          <p:nvPr/>
        </p:nvSpPr>
        <p:spPr>
          <a:xfrm>
            <a:off x="9985270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2" name="Shape 2712"/>
          <p:cNvSpPr/>
          <p:nvPr/>
        </p:nvSpPr>
        <p:spPr>
          <a:xfrm>
            <a:off x="10518556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3" name="Shape 2713"/>
          <p:cNvSpPr/>
          <p:nvPr/>
        </p:nvSpPr>
        <p:spPr>
          <a:xfrm>
            <a:off x="11051843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4" name="Shape 2714"/>
          <p:cNvSpPr/>
          <p:nvPr/>
        </p:nvSpPr>
        <p:spPr>
          <a:xfrm>
            <a:off x="6251439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5" name="Shape 2715"/>
          <p:cNvSpPr/>
          <p:nvPr/>
        </p:nvSpPr>
        <p:spPr>
          <a:xfrm>
            <a:off x="6784725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6" name="Shape 2716"/>
          <p:cNvSpPr/>
          <p:nvPr/>
        </p:nvSpPr>
        <p:spPr>
          <a:xfrm>
            <a:off x="7318012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7" name="Shape 2717"/>
          <p:cNvSpPr/>
          <p:nvPr/>
        </p:nvSpPr>
        <p:spPr>
          <a:xfrm>
            <a:off x="7851298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8" name="Shape 2718"/>
          <p:cNvSpPr/>
          <p:nvPr/>
        </p:nvSpPr>
        <p:spPr>
          <a:xfrm>
            <a:off x="8385411" y="3864724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9" name="Shape 2719"/>
          <p:cNvSpPr/>
          <p:nvPr/>
        </p:nvSpPr>
        <p:spPr>
          <a:xfrm>
            <a:off x="8918697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0" name="Shape 2720"/>
          <p:cNvSpPr/>
          <p:nvPr/>
        </p:nvSpPr>
        <p:spPr>
          <a:xfrm>
            <a:off x="9451983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1" name="Shape 2721"/>
          <p:cNvSpPr/>
          <p:nvPr/>
        </p:nvSpPr>
        <p:spPr>
          <a:xfrm>
            <a:off x="9985270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2" name="Shape 2722"/>
          <p:cNvSpPr/>
          <p:nvPr/>
        </p:nvSpPr>
        <p:spPr>
          <a:xfrm>
            <a:off x="10518556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3" name="Shape 2723"/>
          <p:cNvSpPr/>
          <p:nvPr/>
        </p:nvSpPr>
        <p:spPr>
          <a:xfrm>
            <a:off x="11051843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4" name="Shape 2724"/>
          <p:cNvSpPr/>
          <p:nvPr/>
        </p:nvSpPr>
        <p:spPr>
          <a:xfrm>
            <a:off x="6251439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5" name="Shape 2725"/>
          <p:cNvSpPr/>
          <p:nvPr/>
        </p:nvSpPr>
        <p:spPr>
          <a:xfrm>
            <a:off x="6784725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6" name="Shape 2726"/>
          <p:cNvSpPr/>
          <p:nvPr/>
        </p:nvSpPr>
        <p:spPr>
          <a:xfrm>
            <a:off x="7318012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7" name="Shape 2727"/>
          <p:cNvSpPr/>
          <p:nvPr/>
        </p:nvSpPr>
        <p:spPr>
          <a:xfrm>
            <a:off x="7851298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8" name="Shape 2728"/>
          <p:cNvSpPr/>
          <p:nvPr/>
        </p:nvSpPr>
        <p:spPr>
          <a:xfrm>
            <a:off x="8410215" y="4398011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9" name="Shape 2729"/>
          <p:cNvSpPr/>
          <p:nvPr/>
        </p:nvSpPr>
        <p:spPr>
          <a:xfrm>
            <a:off x="8943501" y="4398011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0" name="Shape 2730"/>
          <p:cNvSpPr/>
          <p:nvPr/>
        </p:nvSpPr>
        <p:spPr>
          <a:xfrm>
            <a:off x="9476787" y="4398011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1" name="Shape 2731"/>
          <p:cNvSpPr/>
          <p:nvPr/>
        </p:nvSpPr>
        <p:spPr>
          <a:xfrm>
            <a:off x="10010901" y="4398011"/>
            <a:ext cx="228197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2" name="Shape 2732"/>
          <p:cNvSpPr/>
          <p:nvPr/>
        </p:nvSpPr>
        <p:spPr>
          <a:xfrm>
            <a:off x="10544187" y="4398011"/>
            <a:ext cx="228197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3" name="Shape 2733"/>
          <p:cNvSpPr/>
          <p:nvPr/>
        </p:nvSpPr>
        <p:spPr>
          <a:xfrm>
            <a:off x="11077473" y="4398011"/>
            <a:ext cx="228197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4" name="Shape 2777"/>
          <p:cNvSpPr/>
          <p:nvPr/>
        </p:nvSpPr>
        <p:spPr>
          <a:xfrm>
            <a:off x="917749" y="2508771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5" name="Shape 2778"/>
          <p:cNvSpPr/>
          <p:nvPr/>
        </p:nvSpPr>
        <p:spPr>
          <a:xfrm>
            <a:off x="1413003" y="250877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6" name="Shape 2779"/>
          <p:cNvSpPr/>
          <p:nvPr/>
        </p:nvSpPr>
        <p:spPr>
          <a:xfrm>
            <a:off x="2023181" y="2508771"/>
            <a:ext cx="12650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7" name="Shape 2780"/>
          <p:cNvSpPr/>
          <p:nvPr/>
        </p:nvSpPr>
        <p:spPr>
          <a:xfrm>
            <a:off x="2479575" y="250877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8" name="Shape 2781"/>
          <p:cNvSpPr/>
          <p:nvPr/>
        </p:nvSpPr>
        <p:spPr>
          <a:xfrm>
            <a:off x="3013688" y="2508771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9" name="Shape 2782"/>
          <p:cNvSpPr/>
          <p:nvPr/>
        </p:nvSpPr>
        <p:spPr>
          <a:xfrm>
            <a:off x="3546974" y="250877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0" name="Shape 2783"/>
          <p:cNvSpPr/>
          <p:nvPr/>
        </p:nvSpPr>
        <p:spPr>
          <a:xfrm>
            <a:off x="4080261" y="250877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1" name="Shape 2784"/>
          <p:cNvSpPr/>
          <p:nvPr/>
        </p:nvSpPr>
        <p:spPr>
          <a:xfrm>
            <a:off x="4613547" y="250877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2" name="Shape 2785"/>
          <p:cNvSpPr/>
          <p:nvPr/>
        </p:nvSpPr>
        <p:spPr>
          <a:xfrm>
            <a:off x="5172464" y="2508771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3" name="Shape 2786"/>
          <p:cNvSpPr/>
          <p:nvPr/>
        </p:nvSpPr>
        <p:spPr>
          <a:xfrm>
            <a:off x="5705751" y="2508771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4" name="Shape 2787"/>
          <p:cNvSpPr/>
          <p:nvPr/>
        </p:nvSpPr>
        <p:spPr>
          <a:xfrm>
            <a:off x="6251439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5" name="Shape 2788"/>
          <p:cNvSpPr/>
          <p:nvPr/>
        </p:nvSpPr>
        <p:spPr>
          <a:xfrm>
            <a:off x="6784725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6" name="Shape 2789"/>
          <p:cNvSpPr/>
          <p:nvPr/>
        </p:nvSpPr>
        <p:spPr>
          <a:xfrm>
            <a:off x="7318012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7" name="Shape 2790"/>
          <p:cNvSpPr/>
          <p:nvPr/>
        </p:nvSpPr>
        <p:spPr>
          <a:xfrm>
            <a:off x="7851298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8" name="Shape 2791"/>
          <p:cNvSpPr/>
          <p:nvPr/>
        </p:nvSpPr>
        <p:spPr>
          <a:xfrm>
            <a:off x="8423444" y="2502984"/>
            <a:ext cx="202566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9" name="Shape 2792"/>
          <p:cNvSpPr/>
          <p:nvPr/>
        </p:nvSpPr>
        <p:spPr>
          <a:xfrm>
            <a:off x="8943501" y="2502984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0" name="Shape 2793"/>
          <p:cNvSpPr/>
          <p:nvPr/>
        </p:nvSpPr>
        <p:spPr>
          <a:xfrm>
            <a:off x="9476787" y="2502984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1" name="Shape 2794"/>
          <p:cNvSpPr/>
          <p:nvPr/>
        </p:nvSpPr>
        <p:spPr>
          <a:xfrm>
            <a:off x="9985270" y="2527788"/>
            <a:ext cx="279459" cy="229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2" name="Shape 2795"/>
          <p:cNvSpPr/>
          <p:nvPr/>
        </p:nvSpPr>
        <p:spPr>
          <a:xfrm>
            <a:off x="10518556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3" name="Shape 2796"/>
          <p:cNvSpPr/>
          <p:nvPr/>
        </p:nvSpPr>
        <p:spPr>
          <a:xfrm>
            <a:off x="11051843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4" name="Shape 2736"/>
          <p:cNvSpPr/>
          <p:nvPr/>
        </p:nvSpPr>
        <p:spPr>
          <a:xfrm>
            <a:off x="879716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5" name="Shape 2737"/>
          <p:cNvSpPr/>
          <p:nvPr/>
        </p:nvSpPr>
        <p:spPr>
          <a:xfrm>
            <a:off x="1413003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6" name="Shape 2738"/>
          <p:cNvSpPr/>
          <p:nvPr/>
        </p:nvSpPr>
        <p:spPr>
          <a:xfrm>
            <a:off x="2016567" y="5153706"/>
            <a:ext cx="139730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7" name="Shape 2739"/>
          <p:cNvSpPr/>
          <p:nvPr/>
        </p:nvSpPr>
        <p:spPr>
          <a:xfrm>
            <a:off x="2549853" y="5153706"/>
            <a:ext cx="139730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8" name="Shape 2740"/>
          <p:cNvSpPr/>
          <p:nvPr/>
        </p:nvSpPr>
        <p:spPr>
          <a:xfrm>
            <a:off x="3013688" y="5223984"/>
            <a:ext cx="278632" cy="139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9" name="Shape 2741"/>
          <p:cNvSpPr/>
          <p:nvPr/>
        </p:nvSpPr>
        <p:spPr>
          <a:xfrm>
            <a:off x="3546974" y="5223984"/>
            <a:ext cx="279459" cy="139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0" name="Shape 2742"/>
          <p:cNvSpPr/>
          <p:nvPr/>
        </p:nvSpPr>
        <p:spPr>
          <a:xfrm>
            <a:off x="4092663" y="5229772"/>
            <a:ext cx="253828" cy="127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1" name="Shape 2743"/>
          <p:cNvSpPr/>
          <p:nvPr/>
        </p:nvSpPr>
        <p:spPr>
          <a:xfrm>
            <a:off x="4625950" y="5229772"/>
            <a:ext cx="253828" cy="127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2" name="Shape 2744"/>
          <p:cNvSpPr/>
          <p:nvPr/>
        </p:nvSpPr>
        <p:spPr>
          <a:xfrm>
            <a:off x="5222900" y="5166935"/>
            <a:ext cx="127327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3" name="Shape 2745"/>
          <p:cNvSpPr/>
          <p:nvPr/>
        </p:nvSpPr>
        <p:spPr>
          <a:xfrm>
            <a:off x="5756186" y="5166935"/>
            <a:ext cx="127327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4" name="Shape 2746"/>
          <p:cNvSpPr/>
          <p:nvPr/>
        </p:nvSpPr>
        <p:spPr>
          <a:xfrm>
            <a:off x="879716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5" name="Shape 2747"/>
          <p:cNvSpPr/>
          <p:nvPr/>
        </p:nvSpPr>
        <p:spPr>
          <a:xfrm>
            <a:off x="1413003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6" name="Shape 2748"/>
          <p:cNvSpPr/>
          <p:nvPr/>
        </p:nvSpPr>
        <p:spPr>
          <a:xfrm>
            <a:off x="1946289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7" name="Shape 2749"/>
          <p:cNvSpPr/>
          <p:nvPr/>
        </p:nvSpPr>
        <p:spPr>
          <a:xfrm>
            <a:off x="2479575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8" name="Shape 2750"/>
          <p:cNvSpPr/>
          <p:nvPr/>
        </p:nvSpPr>
        <p:spPr>
          <a:xfrm>
            <a:off x="3013688" y="5686992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9" name="Shape 2751"/>
          <p:cNvSpPr/>
          <p:nvPr/>
        </p:nvSpPr>
        <p:spPr>
          <a:xfrm>
            <a:off x="3546974" y="575065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0" name="Shape 2752"/>
          <p:cNvSpPr/>
          <p:nvPr/>
        </p:nvSpPr>
        <p:spPr>
          <a:xfrm>
            <a:off x="4080261" y="575065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1" name="Shape 2753"/>
          <p:cNvSpPr/>
          <p:nvPr/>
        </p:nvSpPr>
        <p:spPr>
          <a:xfrm>
            <a:off x="4677211" y="5686992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2" name="Shape 2754"/>
          <p:cNvSpPr/>
          <p:nvPr/>
        </p:nvSpPr>
        <p:spPr>
          <a:xfrm>
            <a:off x="5210497" y="5686992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3" name="Shape 2755"/>
          <p:cNvSpPr/>
          <p:nvPr/>
        </p:nvSpPr>
        <p:spPr>
          <a:xfrm>
            <a:off x="5680120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4" name="Shape 2756"/>
          <p:cNvSpPr/>
          <p:nvPr/>
        </p:nvSpPr>
        <p:spPr>
          <a:xfrm>
            <a:off x="6213406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5" name="Shape 2757"/>
          <p:cNvSpPr/>
          <p:nvPr/>
        </p:nvSpPr>
        <p:spPr>
          <a:xfrm>
            <a:off x="6746692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6" name="Shape 2758"/>
          <p:cNvSpPr/>
          <p:nvPr/>
        </p:nvSpPr>
        <p:spPr>
          <a:xfrm>
            <a:off x="7279979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7" name="Shape 2759"/>
          <p:cNvSpPr/>
          <p:nvPr/>
        </p:nvSpPr>
        <p:spPr>
          <a:xfrm>
            <a:off x="7813265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8" name="Shape 2760"/>
          <p:cNvSpPr/>
          <p:nvPr/>
        </p:nvSpPr>
        <p:spPr>
          <a:xfrm>
            <a:off x="8391199" y="5153706"/>
            <a:ext cx="19099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9" name="Shape 2761"/>
          <p:cNvSpPr/>
          <p:nvPr/>
        </p:nvSpPr>
        <p:spPr>
          <a:xfrm>
            <a:off x="8924485" y="5153706"/>
            <a:ext cx="19099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0" name="Shape 2762"/>
          <p:cNvSpPr/>
          <p:nvPr/>
        </p:nvSpPr>
        <p:spPr>
          <a:xfrm>
            <a:off x="9413951" y="5198354"/>
            <a:ext cx="279459" cy="190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1" name="Shape 2763"/>
          <p:cNvSpPr/>
          <p:nvPr/>
        </p:nvSpPr>
        <p:spPr>
          <a:xfrm>
            <a:off x="9947237" y="5198354"/>
            <a:ext cx="279459" cy="190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2" name="Shape 2764"/>
          <p:cNvSpPr/>
          <p:nvPr/>
        </p:nvSpPr>
        <p:spPr>
          <a:xfrm>
            <a:off x="10518556" y="5153706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3" name="Shape 2765"/>
          <p:cNvSpPr/>
          <p:nvPr/>
        </p:nvSpPr>
        <p:spPr>
          <a:xfrm>
            <a:off x="11013810" y="519173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4" name="Shape 2766"/>
          <p:cNvSpPr/>
          <p:nvPr/>
        </p:nvSpPr>
        <p:spPr>
          <a:xfrm>
            <a:off x="6213406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5" name="Shape 2767"/>
          <p:cNvSpPr/>
          <p:nvPr/>
        </p:nvSpPr>
        <p:spPr>
          <a:xfrm>
            <a:off x="6746692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6" name="Shape 2768"/>
          <p:cNvSpPr/>
          <p:nvPr/>
        </p:nvSpPr>
        <p:spPr>
          <a:xfrm>
            <a:off x="7279979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7" name="Shape 2769"/>
          <p:cNvSpPr/>
          <p:nvPr/>
        </p:nvSpPr>
        <p:spPr>
          <a:xfrm>
            <a:off x="7813265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8" name="Shape 2770"/>
          <p:cNvSpPr/>
          <p:nvPr/>
        </p:nvSpPr>
        <p:spPr>
          <a:xfrm>
            <a:off x="8346551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9" name="Shape 2771"/>
          <p:cNvSpPr/>
          <p:nvPr/>
        </p:nvSpPr>
        <p:spPr>
          <a:xfrm>
            <a:off x="8880665" y="5686992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60" name="Shape 2772"/>
          <p:cNvSpPr/>
          <p:nvPr/>
        </p:nvSpPr>
        <p:spPr>
          <a:xfrm>
            <a:off x="9413951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61" name="Shape 2773"/>
          <p:cNvSpPr/>
          <p:nvPr/>
        </p:nvSpPr>
        <p:spPr>
          <a:xfrm>
            <a:off x="9947237" y="5738254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62" name="Shape 2774"/>
          <p:cNvSpPr/>
          <p:nvPr/>
        </p:nvSpPr>
        <p:spPr>
          <a:xfrm>
            <a:off x="10480523" y="5725025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63" name="Shape 2775"/>
          <p:cNvSpPr/>
          <p:nvPr/>
        </p:nvSpPr>
        <p:spPr>
          <a:xfrm>
            <a:off x="11013810" y="5712623"/>
            <a:ext cx="279459" cy="229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13765852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课程标题页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目录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目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4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32824</TotalTime>
  <Words>6434</Words>
  <Application>Microsoft Office PowerPoint</Application>
  <PresentationFormat>宽屏</PresentationFormat>
  <Paragraphs>1131</Paragraphs>
  <Slides>98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98</vt:i4>
      </vt:variant>
    </vt:vector>
  </HeadingPairs>
  <TitlesOfParts>
    <vt:vector size="114" baseType="lpstr">
      <vt:lpstr>Alibaba PuHuiTi</vt:lpstr>
      <vt:lpstr>Fira Code,Consolas,  Courier New</vt:lpstr>
      <vt:lpstr>阿里巴巴普惠体</vt:lpstr>
      <vt:lpstr>等线</vt:lpstr>
      <vt:lpstr>黑体</vt:lpstr>
      <vt:lpstr>华文宋体</vt:lpstr>
      <vt:lpstr>微软雅黑</vt:lpstr>
      <vt:lpstr>Arial</vt:lpstr>
      <vt:lpstr>Calibri</vt:lpstr>
      <vt:lpstr>Segoe UI</vt:lpstr>
      <vt:lpstr>Wingdings</vt:lpstr>
      <vt:lpstr>1_课程标题页</vt:lpstr>
      <vt:lpstr>2_目录设计方案</vt:lpstr>
      <vt:lpstr>3_目标设计方案</vt:lpstr>
      <vt:lpstr>4_正文设计方案</vt:lpstr>
      <vt:lpstr>5_结束页设计方案</vt:lpstr>
      <vt:lpstr>CSS 入门</vt:lpstr>
      <vt:lpstr>PowerPoint 演示文稿</vt:lpstr>
      <vt:lpstr>PowerPoint 演示文稿</vt:lpstr>
      <vt:lpstr>PowerPoint 演示文稿</vt:lpstr>
      <vt:lpstr>一.CSS 介绍</vt:lpstr>
      <vt:lpstr>一.CSS 介绍</vt:lpstr>
      <vt:lpstr>一.CSS 介绍</vt:lpstr>
      <vt:lpstr>一.CSS 介绍</vt:lpstr>
      <vt:lpstr>一.CSS 介绍.小结</vt:lpstr>
      <vt:lpstr>PowerPoint 演示文稿</vt:lpstr>
      <vt:lpstr>PowerPoint 演示文稿</vt:lpstr>
      <vt:lpstr>二.CSS语法规则</vt:lpstr>
      <vt:lpstr>二.CSS语法规则</vt:lpstr>
      <vt:lpstr>二.CSS语法规则</vt:lpstr>
      <vt:lpstr>二.CSS语法规则</vt:lpstr>
      <vt:lpstr>二.CSS语法规则</vt:lpstr>
      <vt:lpstr>二.CSS语法规则</vt:lpstr>
      <vt:lpstr>二.CSS语法规则</vt:lpstr>
      <vt:lpstr>二.CSS语法规则</vt:lpstr>
      <vt:lpstr>二.CSS语法规则</vt:lpstr>
      <vt:lpstr>二.CSS语法规则.小结</vt:lpstr>
      <vt:lpstr>PowerPoint 演示文稿</vt:lpstr>
      <vt:lpstr>PowerPoint 演示文稿</vt:lpstr>
      <vt:lpstr>三.CSS选择器</vt:lpstr>
      <vt:lpstr>三.CSS选择器</vt:lpstr>
      <vt:lpstr>三.CSS选择器</vt:lpstr>
      <vt:lpstr>三.CSS选择器</vt:lpstr>
      <vt:lpstr>三.CSS选择器</vt:lpstr>
      <vt:lpstr>三.CSS选择器</vt:lpstr>
      <vt:lpstr>三.CSS选择器</vt:lpstr>
      <vt:lpstr>三.CSS选择器</vt:lpstr>
      <vt:lpstr>三.CSS选择器</vt:lpstr>
      <vt:lpstr>三.CSS选择器</vt:lpstr>
      <vt:lpstr>三.CSS选择器</vt:lpstr>
      <vt:lpstr>三.CSS选择器</vt:lpstr>
      <vt:lpstr>三.CSS选择器</vt:lpstr>
      <vt:lpstr>三.CSS选择器</vt:lpstr>
      <vt:lpstr>三.CSS选择器.基础选择器.小结</vt:lpstr>
      <vt:lpstr>三.CSS选择器</vt:lpstr>
      <vt:lpstr>三.CSS选择器</vt:lpstr>
      <vt:lpstr>三.CSS选择器</vt:lpstr>
      <vt:lpstr>三.CSS选择器</vt:lpstr>
      <vt:lpstr>三.CSS选择器</vt:lpstr>
      <vt:lpstr>三.CSS选择器</vt:lpstr>
      <vt:lpstr>三.CSS选择器</vt:lpstr>
      <vt:lpstr>三.CSS选择器</vt:lpstr>
      <vt:lpstr>三.CSS选择器</vt:lpstr>
      <vt:lpstr>三.CSS选择器.小结</vt:lpstr>
      <vt:lpstr>PowerPoint 演示文稿</vt:lpstr>
      <vt:lpstr>PowerPoint 演示文稿</vt:lpstr>
      <vt:lpstr>四.CSS 常见样式属性</vt:lpstr>
      <vt:lpstr>四.CSS 常见样式属性</vt:lpstr>
      <vt:lpstr>四.CSS 常见样式属性</vt:lpstr>
      <vt:lpstr>四.CSS 常见样式属性</vt:lpstr>
      <vt:lpstr>四.CSS 常见样式属性</vt:lpstr>
      <vt:lpstr>四.CSS 常见样式属性</vt:lpstr>
      <vt:lpstr>四.CSS 常见样式属性</vt:lpstr>
      <vt:lpstr>四.CSS 常见样式属性.文本样式1.小结</vt:lpstr>
      <vt:lpstr>四.CSS 常见样式属性</vt:lpstr>
      <vt:lpstr>四.CSS 常见样式属性</vt:lpstr>
      <vt:lpstr>四.CSS 常见样式属性</vt:lpstr>
      <vt:lpstr>四.CSS 常见样式属性</vt:lpstr>
      <vt:lpstr>四.CSS 常见样式属性</vt:lpstr>
      <vt:lpstr>四.CSS 常见样式属性</vt:lpstr>
      <vt:lpstr>四.CSS 常见样式属性</vt:lpstr>
      <vt:lpstr>四.CSS 常见样式属性</vt:lpstr>
      <vt:lpstr>四.CSS 常见样式属性</vt:lpstr>
      <vt:lpstr>四.CSS 常见样式属性</vt:lpstr>
      <vt:lpstr>四.CSS 常见样式属性</vt:lpstr>
      <vt:lpstr>四.CSS 常见样式属性</vt:lpstr>
      <vt:lpstr>四.CSS 常见样式属性</vt:lpstr>
      <vt:lpstr>四.CSS 常见样式属性</vt:lpstr>
      <vt:lpstr>四.CSS 常见样式属性.文本样式2.小结</vt:lpstr>
      <vt:lpstr>四.CSS 常见样式属性.文本样式2.小结</vt:lpstr>
      <vt:lpstr>PowerPoint 演示文稿</vt:lpstr>
      <vt:lpstr>五.盒子模型</vt:lpstr>
      <vt:lpstr>五.盒子模型</vt:lpstr>
      <vt:lpstr>五.盒子模型</vt:lpstr>
      <vt:lpstr>五.盒子模型</vt:lpstr>
      <vt:lpstr>五.盒子模型</vt:lpstr>
      <vt:lpstr>五.盒子模型</vt:lpstr>
      <vt:lpstr>五.盒子模型</vt:lpstr>
      <vt:lpstr>五.盒子模型</vt:lpstr>
      <vt:lpstr>五.盒子模型</vt:lpstr>
      <vt:lpstr>五.盒子模型</vt:lpstr>
      <vt:lpstr>五.盒子模型</vt:lpstr>
      <vt:lpstr>五.盒子模型.小结</vt:lpstr>
      <vt:lpstr>综合案例</vt:lpstr>
      <vt:lpstr>综合案例</vt:lpstr>
      <vt:lpstr>综合案例</vt:lpstr>
      <vt:lpstr>综合案例</vt:lpstr>
      <vt:lpstr>综合案例</vt:lpstr>
      <vt:lpstr>HTML 标签 上</vt:lpstr>
      <vt:lpstr>PowerPoint 演示文稿</vt:lpstr>
      <vt:lpstr>PowerPoint 演示文稿</vt:lpstr>
      <vt:lpstr>图标素材 – 请自行取用、改色、放大</vt:lpstr>
      <vt:lpstr>图标素材 – 请自行取用、改色、放大</vt:lpstr>
      <vt:lpstr>图标素材 – 请自行取用、改色、放大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james zou</cp:lastModifiedBy>
  <cp:revision>1556</cp:revision>
  <dcterms:created xsi:type="dcterms:W3CDTF">2020-03-31T02:23:27Z</dcterms:created>
  <dcterms:modified xsi:type="dcterms:W3CDTF">2020-06-07T02:21:55Z</dcterms:modified>
</cp:coreProperties>
</file>